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75"/>
  </p:sldMasterIdLst>
  <p:notesMasterIdLst>
    <p:notesMasterId r:id="rId101"/>
  </p:notesMasterIdLst>
  <p:handoutMasterIdLst>
    <p:handoutMasterId r:id="rId102"/>
  </p:handoutMasterIdLst>
  <p:sldIdLst>
    <p:sldId id="362" r:id="rId76"/>
    <p:sldId id="404" r:id="rId77"/>
    <p:sldId id="415" r:id="rId78"/>
    <p:sldId id="414" r:id="rId79"/>
    <p:sldId id="356" r:id="rId80"/>
    <p:sldId id="346" r:id="rId81"/>
    <p:sldId id="382" r:id="rId82"/>
    <p:sldId id="423" r:id="rId83"/>
    <p:sldId id="403" r:id="rId84"/>
    <p:sldId id="347" r:id="rId85"/>
    <p:sldId id="425" r:id="rId86"/>
    <p:sldId id="352" r:id="rId87"/>
    <p:sldId id="408" r:id="rId88"/>
    <p:sldId id="409" r:id="rId89"/>
    <p:sldId id="410" r:id="rId90"/>
    <p:sldId id="411" r:id="rId91"/>
    <p:sldId id="412" r:id="rId92"/>
    <p:sldId id="402" r:id="rId93"/>
    <p:sldId id="417" r:id="rId94"/>
    <p:sldId id="424" r:id="rId95"/>
    <p:sldId id="416" r:id="rId96"/>
    <p:sldId id="418" r:id="rId97"/>
    <p:sldId id="419" r:id="rId98"/>
    <p:sldId id="420" r:id="rId99"/>
    <p:sldId id="361" r:id="rId100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91DF5D"/>
    <a:srgbClr val="6BFF3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69906" autoAdjust="0"/>
  </p:normalViewPr>
  <p:slideViewPr>
    <p:cSldViewPr snapToGrid="0" snapToObjects="1">
      <p:cViewPr varScale="1">
        <p:scale>
          <a:sx n="80" d="100"/>
          <a:sy n="80" d="100"/>
        </p:scale>
        <p:origin x="25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9.xml"/><Relationship Id="rId89" Type="http://schemas.openxmlformats.org/officeDocument/2006/relationships/slide" Target="slides/slide14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slide" Target="slides/slide4.xml"/><Relationship Id="rId87" Type="http://schemas.openxmlformats.org/officeDocument/2006/relationships/slide" Target="slides/slide12.xml"/><Relationship Id="rId10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7.xml"/><Relationship Id="rId90" Type="http://schemas.openxmlformats.org/officeDocument/2006/relationships/slide" Target="slides/slide15.xml"/><Relationship Id="rId95" Type="http://schemas.openxmlformats.org/officeDocument/2006/relationships/slide" Target="slides/slide20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slide" Target="slides/slide2.xml"/><Relationship Id="rId100" Type="http://schemas.openxmlformats.org/officeDocument/2006/relationships/slide" Target="slides/slide25.xml"/><Relationship Id="rId105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slide" Target="slides/slide5.xml"/><Relationship Id="rId85" Type="http://schemas.openxmlformats.org/officeDocument/2006/relationships/slide" Target="slides/slide10.xml"/><Relationship Id="rId93" Type="http://schemas.openxmlformats.org/officeDocument/2006/relationships/slide" Target="slides/slide18.xml"/><Relationship Id="rId98" Type="http://schemas.openxmlformats.org/officeDocument/2006/relationships/slide" Target="slides/slide2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slideMaster" Target="slideMasters/slideMaster1.xml"/><Relationship Id="rId83" Type="http://schemas.openxmlformats.org/officeDocument/2006/relationships/slide" Target="slides/slide8.xml"/><Relationship Id="rId88" Type="http://schemas.openxmlformats.org/officeDocument/2006/relationships/slide" Target="slides/slide13.xml"/><Relationship Id="rId91" Type="http://schemas.openxmlformats.org/officeDocument/2006/relationships/slide" Target="slides/slide16.xml"/><Relationship Id="rId96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slide" Target="slides/slide3.xml"/><Relationship Id="rId81" Type="http://schemas.openxmlformats.org/officeDocument/2006/relationships/slide" Target="slides/slide6.xml"/><Relationship Id="rId86" Type="http://schemas.openxmlformats.org/officeDocument/2006/relationships/slide" Target="slides/slide11.xml"/><Relationship Id="rId94" Type="http://schemas.openxmlformats.org/officeDocument/2006/relationships/slide" Target="slides/slide19.xml"/><Relationship Id="rId99" Type="http://schemas.openxmlformats.org/officeDocument/2006/relationships/slide" Target="slides/slide24.xml"/><Relationship Id="rId10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.xml"/><Relationship Id="rId97" Type="http://schemas.openxmlformats.org/officeDocument/2006/relationships/slide" Target="slides/slide22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907777777778"/>
          <c:y val="5.7285763888888903E-2"/>
          <c:w val="0.57571066666666704"/>
          <c:h val="0.89954791666666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Etsrategias Transversales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3-4AC4-9B54-1FFF7545089A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3-4AC4-9B54-1FFF7545089A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43-4AC4-9B54-1FFF7545089A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43-4AC4-9B54-1FFF7545089A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43-4AC4-9B54-1FFF7545089A}"/>
              </c:ext>
            </c:extLst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43-4AC4-9B54-1FFF7545089A}"/>
              </c:ext>
            </c:extLst>
          </c:dPt>
          <c:dPt>
            <c:idx val="6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43-4AC4-9B54-1FFF7545089A}"/>
              </c:ext>
            </c:extLst>
          </c:dPt>
          <c:cat>
            <c:strRef>
              <c:f>Hoja1!$A$2:$A$7</c:f>
              <c:strCache>
                <c:ptCount val="6"/>
                <c:pt idx="0">
                  <c:v>Infrestructuctura y Competitividad Estratégica</c:v>
                </c:pt>
                <c:pt idx="1">
                  <c:v>Movilidad Social</c:v>
                </c:pt>
                <c:pt idx="2">
                  <c:v>Consolidación del estado Social de Derecho</c:v>
                </c:pt>
                <c:pt idx="3">
                  <c:v>Transformacion del Campo</c:v>
                </c:pt>
                <c:pt idx="4">
                  <c:v>Buen Gobierno </c:v>
                </c:pt>
                <c:pt idx="5">
                  <c:v>Crecimiento Verde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43-4AC4-9B54-1FFF7545089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Crecimiento Verde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343-4AC4-9B54-1FFF7545089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343-4AC4-9B54-1FFF7545089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343-4AC4-9B54-1FFF7545089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343-4AC4-9B54-1FFF7545089A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343-4AC4-9B54-1FFF7545089A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343-4AC4-9B54-1FFF7545089A}"/>
              </c:ext>
            </c:extLst>
          </c:dPt>
          <c:cat>
            <c:strRef>
              <c:f>Hoja1!$A$2:$A$7</c:f>
              <c:strCache>
                <c:ptCount val="6"/>
                <c:pt idx="0">
                  <c:v>Infrestructuctura y Competitividad Estratégica</c:v>
                </c:pt>
                <c:pt idx="1">
                  <c:v>Movilidad Social</c:v>
                </c:pt>
                <c:pt idx="2">
                  <c:v>Consolidación del estado Social de Derecho</c:v>
                </c:pt>
                <c:pt idx="3">
                  <c:v>Transformacion del Campo</c:v>
                </c:pt>
                <c:pt idx="4">
                  <c:v>Buen Gobierno </c:v>
                </c:pt>
                <c:pt idx="5">
                  <c:v>Crecimiento Verde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343-4AC4-9B54-1FFF75450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17745739161499E-2"/>
          <c:y val="7.44329313417499E-2"/>
          <c:w val="0.92754651001859301"/>
          <c:h val="0.80030055756560203"/>
        </c:manualLayout>
      </c:layout>
      <c:barChart>
        <c:barDir val="col"/>
        <c:grouping val="clustere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0-438A-A6A7-5DEFCB964158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0-438A-A6A7-5DEFCB964158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D0-438A-A6A7-5DEFCB964158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D0-438A-A6A7-5DEFCB964158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D0-438A-A6A7-5DEFCB964158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BD0-438A-A6A7-5DEFCB964158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BD0-438A-A6A7-5DEFCB964158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BD0-438A-A6A7-5DEFCB964158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BD0-438A-A6A7-5DEFCB964158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BD0-438A-A6A7-5DEFCB964158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BD0-438A-A6A7-5DEFCB964158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BD0-438A-A6A7-5DEFCB964158}"/>
              </c:ext>
            </c:extLst>
          </c:dPt>
          <c:dPt>
            <c:idx val="12"/>
            <c:invertIfNegative val="0"/>
            <c:bubble3D val="0"/>
            <c:spPr>
              <a:solidFill>
                <a:srgbClr val="C55A11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BD0-438A-A6A7-5DEFCB964158}"/>
              </c:ext>
            </c:extLst>
          </c:dPt>
          <c:dPt>
            <c:idx val="13"/>
            <c:invertIfNegative val="0"/>
            <c:bubble3D val="0"/>
            <c:spPr>
              <a:solidFill>
                <a:srgbClr val="C55A11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BD0-438A-A6A7-5DEFCB964158}"/>
              </c:ext>
            </c:extLst>
          </c:dPt>
          <c:dPt>
            <c:idx val="14"/>
            <c:invertIfNegative val="0"/>
            <c:bubble3D val="0"/>
            <c:spPr>
              <a:solidFill>
                <a:srgbClr val="C55A11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BD0-438A-A6A7-5DEFCB964158}"/>
              </c:ext>
            </c:extLst>
          </c:dPt>
          <c:dPt>
            <c:idx val="15"/>
            <c:invertIfNegative val="0"/>
            <c:bubble3D val="0"/>
            <c:spPr>
              <a:solidFill>
                <a:srgbClr val="C55A11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BD0-438A-A6A7-5DEFCB964158}"/>
              </c:ext>
            </c:extLst>
          </c:dPt>
          <c:dPt>
            <c:idx val="16"/>
            <c:invertIfNegative val="0"/>
            <c:bubble3D val="0"/>
            <c:spPr>
              <a:solidFill>
                <a:srgbClr val="C55A11"/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BD0-438A-A6A7-5DEFCB9641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Gráfico!$D$3:$D$19</c:f>
              <c:strCache>
                <c:ptCount val="17"/>
                <c:pt idx="0">
                  <c:v>ODS3</c:v>
                </c:pt>
                <c:pt idx="1">
                  <c:v>ODS4</c:v>
                </c:pt>
                <c:pt idx="2">
                  <c:v>ODS8</c:v>
                </c:pt>
                <c:pt idx="3">
                  <c:v>ODS9</c:v>
                </c:pt>
                <c:pt idx="4">
                  <c:v>ODS16</c:v>
                </c:pt>
                <c:pt idx="5">
                  <c:v>ODS10</c:v>
                </c:pt>
                <c:pt idx="6">
                  <c:v>ODS11</c:v>
                </c:pt>
                <c:pt idx="7">
                  <c:v>ODS2</c:v>
                </c:pt>
                <c:pt idx="8">
                  <c:v>ODS6</c:v>
                </c:pt>
                <c:pt idx="9">
                  <c:v>ODS5</c:v>
                </c:pt>
                <c:pt idx="10">
                  <c:v>ODS7</c:v>
                </c:pt>
                <c:pt idx="11">
                  <c:v>ODS13</c:v>
                </c:pt>
                <c:pt idx="12">
                  <c:v>ODS15</c:v>
                </c:pt>
                <c:pt idx="13">
                  <c:v>ODS1</c:v>
                </c:pt>
                <c:pt idx="14">
                  <c:v>ODS12</c:v>
                </c:pt>
                <c:pt idx="15">
                  <c:v>ODS17</c:v>
                </c:pt>
                <c:pt idx="16">
                  <c:v>ODS14</c:v>
                </c:pt>
              </c:strCache>
            </c:strRef>
          </c:cat>
          <c:val>
            <c:numRef>
              <c:f>Gráfico!$E$3:$E$19</c:f>
              <c:numCache>
                <c:formatCode>General</c:formatCode>
                <c:ptCount val="17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31</c:v>
                </c:pt>
                <c:pt idx="6">
                  <c:v>31</c:v>
                </c:pt>
                <c:pt idx="7">
                  <c:v>30</c:v>
                </c:pt>
                <c:pt idx="8">
                  <c:v>30</c:v>
                </c:pt>
                <c:pt idx="9">
                  <c:v>26</c:v>
                </c:pt>
                <c:pt idx="10">
                  <c:v>24</c:v>
                </c:pt>
                <c:pt idx="11">
                  <c:v>23</c:v>
                </c:pt>
                <c:pt idx="12">
                  <c:v>16</c:v>
                </c:pt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BD0-438A-A6A7-5DEFCB964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1907600"/>
        <c:axId val="-2031908624"/>
      </c:barChart>
      <c:catAx>
        <c:axId val="-2031907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31908624"/>
        <c:crosses val="autoZero"/>
        <c:auto val="1"/>
        <c:lblAlgn val="ctr"/>
        <c:lblOffset val="100"/>
        <c:noMultiLvlLbl val="0"/>
      </c:catAx>
      <c:valAx>
        <c:axId val="-2031908624"/>
        <c:scaling>
          <c:orientation val="minMax"/>
          <c:max val="3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CO" sz="1100"/>
                  <a:t>PDD</a:t>
                </a:r>
              </a:p>
            </c:rich>
          </c:tx>
          <c:layout>
            <c:manualLayout>
              <c:xMode val="edge"/>
              <c:yMode val="edge"/>
              <c:x val="0"/>
              <c:y val="0.420518385319879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2031907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59361329833801"/>
          <c:y val="4.01356080489939E-4"/>
          <c:w val="0.62003871391076104"/>
          <c:h val="0.999598643919510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EE-4A8F-9C3A-421A5F91957A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EE-4A8F-9C3A-421A5F91957A}"/>
              </c:ext>
            </c:extLst>
          </c:dPt>
          <c:dPt>
            <c:idx val="2"/>
            <c:bubble3D val="0"/>
            <c:spPr>
              <a:solidFill>
                <a:srgbClr val="14AC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EE-4A8F-9C3A-421A5F9195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'TORTA DEPTOS'!$A$24:$A$26</c:f>
              <c:strCache>
                <c:ptCount val="3"/>
                <c:pt idx="0">
                  <c:v>Medio</c:v>
                </c:pt>
                <c:pt idx="1">
                  <c:v>General</c:v>
                </c:pt>
                <c:pt idx="2">
                  <c:v>Alto</c:v>
                </c:pt>
              </c:strCache>
            </c:strRef>
          </c:cat>
          <c:val>
            <c:numRef>
              <c:f>'TORTA DEPTOS'!$B$24:$B$26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EE-4A8F-9C3A-421A5F919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1938982136905E-2"/>
          <c:y val="7.0364143359587905E-2"/>
          <c:w val="0.91644551657235596"/>
          <c:h val="0.76363423987261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 ODS'!$G$1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B8-4222-B876-18C643FAB385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B8-4222-B876-18C643FAB385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B8-4222-B876-18C643FAB385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B8-4222-B876-18C643FAB385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B8-4222-B876-18C643FAB385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B8-4222-B876-18C643FAB385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8B8-4222-B876-18C643FAB38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8B8-4222-B876-18C643FAB38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8B8-4222-B876-18C643FAB38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8B8-4222-B876-18C643FAB385}"/>
              </c:ext>
            </c:extLst>
          </c:dPt>
          <c:dPt>
            <c:idx val="10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8B8-4222-B876-18C643FAB385}"/>
              </c:ext>
            </c:extLst>
          </c:dPt>
          <c:dPt>
            <c:idx val="11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8B8-4222-B876-18C643FAB385}"/>
              </c:ext>
            </c:extLst>
          </c:dPt>
          <c:dPt>
            <c:idx val="12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8B8-4222-B876-18C643FAB385}"/>
              </c:ext>
            </c:extLst>
          </c:dPt>
          <c:dPt>
            <c:idx val="13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8B8-4222-B876-18C643FAB385}"/>
              </c:ext>
            </c:extLst>
          </c:dPt>
          <c:dPt>
            <c:idx val="14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8B8-4222-B876-18C643FAB385}"/>
              </c:ext>
            </c:extLst>
          </c:dPt>
          <c:dPt>
            <c:idx val="15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8B8-4222-B876-18C643FAB385}"/>
              </c:ext>
            </c:extLst>
          </c:dPt>
          <c:dPt>
            <c:idx val="16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8B8-4222-B876-18C643FAB3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 ODS'!$F$2:$F$18</c:f>
              <c:strCache>
                <c:ptCount val="17"/>
                <c:pt idx="0">
                  <c:v>SDG4</c:v>
                </c:pt>
                <c:pt idx="1">
                  <c:v>SDG6</c:v>
                </c:pt>
                <c:pt idx="2">
                  <c:v>SDG11</c:v>
                </c:pt>
                <c:pt idx="3">
                  <c:v>SDG16</c:v>
                </c:pt>
                <c:pt idx="4">
                  <c:v>SDG3</c:v>
                </c:pt>
                <c:pt idx="5">
                  <c:v>SDG8</c:v>
                </c:pt>
                <c:pt idx="6">
                  <c:v>SDG9</c:v>
                </c:pt>
                <c:pt idx="7">
                  <c:v>SDG2</c:v>
                </c:pt>
                <c:pt idx="8">
                  <c:v>SDG5</c:v>
                </c:pt>
                <c:pt idx="9">
                  <c:v>SDG10</c:v>
                </c:pt>
                <c:pt idx="10">
                  <c:v>SDG13</c:v>
                </c:pt>
                <c:pt idx="11">
                  <c:v>SDG1</c:v>
                </c:pt>
                <c:pt idx="12">
                  <c:v>SDG12</c:v>
                </c:pt>
                <c:pt idx="13">
                  <c:v>SDG15</c:v>
                </c:pt>
                <c:pt idx="14">
                  <c:v>SDG7</c:v>
                </c:pt>
                <c:pt idx="15">
                  <c:v>SDG17</c:v>
                </c:pt>
                <c:pt idx="16">
                  <c:v>SDG14</c:v>
                </c:pt>
              </c:strCache>
            </c:strRef>
          </c:cat>
          <c:val>
            <c:numRef>
              <c:f>'Por ODS'!$G$2:$G$18</c:f>
              <c:numCache>
                <c:formatCode>General</c:formatCode>
                <c:ptCount val="17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30</c:v>
                </c:pt>
                <c:pt idx="5">
                  <c:v>30</c:v>
                </c:pt>
                <c:pt idx="6">
                  <c:v>28</c:v>
                </c:pt>
                <c:pt idx="7">
                  <c:v>27</c:v>
                </c:pt>
                <c:pt idx="8">
                  <c:v>27</c:v>
                </c:pt>
                <c:pt idx="9">
                  <c:v>26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18</c:v>
                </c:pt>
                <c:pt idx="14">
                  <c:v>17</c:v>
                </c:pt>
                <c:pt idx="15">
                  <c:v>7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8B8-4222-B876-18C643FAB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1803744"/>
        <c:axId val="-2031800752"/>
      </c:barChart>
      <c:catAx>
        <c:axId val="-2031803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31800752"/>
        <c:crosses val="autoZero"/>
        <c:auto val="1"/>
        <c:lblAlgn val="ctr"/>
        <c:lblOffset val="100"/>
        <c:noMultiLvlLbl val="0"/>
      </c:catAx>
      <c:valAx>
        <c:axId val="-2031800752"/>
        <c:scaling>
          <c:orientation val="minMax"/>
          <c:max val="3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ES" sz="1200" dirty="0"/>
                  <a:t>PDCC</a:t>
                </a:r>
              </a:p>
            </c:rich>
          </c:tx>
          <c:layout>
            <c:manualLayout>
              <c:xMode val="edge"/>
              <c:yMode val="edge"/>
              <c:x val="2.6591611508513702E-3"/>
              <c:y val="0.331750648167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31803744"/>
        <c:crosses val="autoZero"/>
        <c:crossBetween val="between"/>
        <c:majorUnit val="8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59361329833801"/>
          <c:y val="4.01356080489939E-4"/>
          <c:w val="0.62003871391076104"/>
          <c:h val="0.999598643919510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99-495A-8163-40F9CAAA19B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99-495A-8163-40F9CAAA19BF}"/>
              </c:ext>
            </c:extLst>
          </c:dPt>
          <c:dPt>
            <c:idx val="2"/>
            <c:bubble3D val="0"/>
            <c:spPr>
              <a:solidFill>
                <a:srgbClr val="14AC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99-495A-8163-40F9CAAA19BF}"/>
              </c:ext>
            </c:extLst>
          </c:dPt>
          <c:dLbls>
            <c:dLbl>
              <c:idx val="1"/>
              <c:layout>
                <c:manualLayout>
                  <c:x val="1.5886226964415801E-2"/>
                  <c:y val="-2.9357918842548199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225869903089"/>
                      <c:h val="0.3515563807087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599-495A-8163-40F9CAAA1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'TORTA DEPTOS'!$A$24:$A$26</c:f>
              <c:strCache>
                <c:ptCount val="3"/>
                <c:pt idx="0">
                  <c:v>Medio</c:v>
                </c:pt>
                <c:pt idx="1">
                  <c:v>General</c:v>
                </c:pt>
                <c:pt idx="2">
                  <c:v>Alto</c:v>
                </c:pt>
              </c:strCache>
            </c:strRef>
          </c:cat>
          <c:val>
            <c:numRef>
              <c:f>'TORTA DEPTOS'!$B$24:$B$26</c:f>
              <c:numCache>
                <c:formatCode>General</c:formatCode>
                <c:ptCount val="3"/>
                <c:pt idx="0">
                  <c:v>9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99-495A-8163-40F9CAAA1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06B04-E5F2-47FB-A67D-B6534DB9BC03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611B7A0E-EBFF-426D-8B78-07B6EB3CAB3A}">
      <dgm:prSet phldrT="[Texto]" custT="1"/>
      <dgm:spPr/>
      <dgm:t>
        <a:bodyPr/>
        <a:lstStyle/>
        <a:p>
          <a:r>
            <a:rPr lang="es-CO" sz="1400" b="1" dirty="0">
              <a:effectLst/>
            </a:rPr>
            <a:t>169 METAS ODS </a:t>
          </a:r>
        </a:p>
      </dgm:t>
    </dgm:pt>
    <dgm:pt modelId="{C5A64EBA-2785-4918-BA8E-4243BE92952C}" type="parTrans" cxnId="{9D48A858-513C-4D58-8EB0-24ABA27E5A1E}">
      <dgm:prSet/>
      <dgm:spPr/>
      <dgm:t>
        <a:bodyPr/>
        <a:lstStyle/>
        <a:p>
          <a:endParaRPr lang="es-CO" sz="1200"/>
        </a:p>
      </dgm:t>
    </dgm:pt>
    <dgm:pt modelId="{64F66AA1-3553-4DF6-B000-79A2D233A760}" type="sibTrans" cxnId="{9D48A858-513C-4D58-8EB0-24ABA27E5A1E}">
      <dgm:prSet/>
      <dgm:spPr/>
      <dgm:t>
        <a:bodyPr/>
        <a:lstStyle/>
        <a:p>
          <a:endParaRPr lang="es-CO" sz="1200"/>
        </a:p>
      </dgm:t>
    </dgm:pt>
    <dgm:pt modelId="{F376A3EF-893B-4F69-99BE-335E9B8261B8}">
      <dgm:prSet phldrT="[Texto]" custT="1"/>
      <dgm:spPr/>
      <dgm:t>
        <a:bodyPr/>
        <a:lstStyle/>
        <a:p>
          <a:r>
            <a:rPr lang="es-CO" sz="1800" b="1" u="none" dirty="0">
              <a:solidFill>
                <a:srgbClr val="C00000"/>
              </a:solidFill>
              <a:effectLst/>
            </a:rPr>
            <a:t>135 </a:t>
          </a:r>
        </a:p>
        <a:p>
          <a:r>
            <a:rPr lang="es-CO" sz="1600" b="1" u="none" dirty="0">
              <a:effectLst/>
            </a:rPr>
            <a:t>Gobierno Nacional </a:t>
          </a:r>
        </a:p>
      </dgm:t>
    </dgm:pt>
    <dgm:pt modelId="{1343D021-EFFD-4836-98E1-E58BFD3E0876}" type="parTrans" cxnId="{9FF92158-F171-44DE-BA6E-389C32C1FCB7}">
      <dgm:prSet custT="1"/>
      <dgm:spPr/>
      <dgm:t>
        <a:bodyPr/>
        <a:lstStyle/>
        <a:p>
          <a:endParaRPr lang="es-CO" sz="1200"/>
        </a:p>
      </dgm:t>
    </dgm:pt>
    <dgm:pt modelId="{7751F0C5-B5AD-46BD-A099-2119643A7211}" type="sibTrans" cxnId="{9FF92158-F171-44DE-BA6E-389C32C1FCB7}">
      <dgm:prSet/>
      <dgm:spPr/>
      <dgm:t>
        <a:bodyPr/>
        <a:lstStyle/>
        <a:p>
          <a:endParaRPr lang="es-CO" sz="1200"/>
        </a:p>
      </dgm:t>
    </dgm:pt>
    <dgm:pt modelId="{E20BF73D-F09D-4612-A11B-28DF373C8B4A}">
      <dgm:prSet phldrT="[Texto]" custT="1"/>
      <dgm:spPr/>
      <dgm:t>
        <a:bodyPr/>
        <a:lstStyle/>
        <a:p>
          <a:r>
            <a:rPr lang="es-CO" sz="1800" b="1" u="none" dirty="0">
              <a:solidFill>
                <a:srgbClr val="C00000"/>
              </a:solidFill>
              <a:effectLst/>
            </a:rPr>
            <a:t>34 </a:t>
          </a:r>
        </a:p>
        <a:p>
          <a:r>
            <a:rPr lang="es-CO" sz="1600" b="1" u="none" dirty="0">
              <a:solidFill>
                <a:schemeClr val="tx1"/>
              </a:solidFill>
              <a:effectLst/>
            </a:rPr>
            <a:t>Trabajo conjunto internacional </a:t>
          </a:r>
        </a:p>
      </dgm:t>
    </dgm:pt>
    <dgm:pt modelId="{1322290C-0301-4734-8041-29053C71EC75}" type="parTrans" cxnId="{DDCAB76D-3BCA-4D64-BD56-F82CA9568702}">
      <dgm:prSet custT="1"/>
      <dgm:spPr/>
      <dgm:t>
        <a:bodyPr/>
        <a:lstStyle/>
        <a:p>
          <a:endParaRPr lang="es-CO" sz="1200"/>
        </a:p>
      </dgm:t>
    </dgm:pt>
    <dgm:pt modelId="{2810A133-633F-4AEB-BBEF-9F6E208C1C2D}" type="sibTrans" cxnId="{DDCAB76D-3BCA-4D64-BD56-F82CA9568702}">
      <dgm:prSet/>
      <dgm:spPr/>
      <dgm:t>
        <a:bodyPr/>
        <a:lstStyle/>
        <a:p>
          <a:endParaRPr lang="es-CO" sz="1200"/>
        </a:p>
      </dgm:t>
    </dgm:pt>
    <dgm:pt modelId="{3018FBC9-B609-4CBC-B05F-0EC13900D745}">
      <dgm:prSet phldrT="[Texto]" custT="1"/>
      <dgm:spPr/>
      <dgm:t>
        <a:bodyPr/>
        <a:lstStyle/>
        <a:p>
          <a:r>
            <a:rPr lang="es-CO" sz="1800" b="1" u="none" dirty="0">
              <a:solidFill>
                <a:srgbClr val="C00000"/>
              </a:solidFill>
              <a:effectLst/>
            </a:rPr>
            <a:t>88 </a:t>
          </a:r>
        </a:p>
        <a:p>
          <a:r>
            <a:rPr lang="es-CO" sz="1600" b="1" u="none" dirty="0">
              <a:effectLst/>
            </a:rPr>
            <a:t>requieren compromiso del sector privado </a:t>
          </a:r>
        </a:p>
      </dgm:t>
    </dgm:pt>
    <dgm:pt modelId="{423FE02D-24D8-4A6D-80D3-8CAB832B7A63}" type="parTrans" cxnId="{F7C26E8F-DAE9-4E1E-B63F-3E999C85153B}">
      <dgm:prSet custT="1"/>
      <dgm:spPr/>
      <dgm:t>
        <a:bodyPr/>
        <a:lstStyle/>
        <a:p>
          <a:endParaRPr lang="es-CO" sz="1200"/>
        </a:p>
      </dgm:t>
    </dgm:pt>
    <dgm:pt modelId="{9061587C-4D89-47D3-BC74-2B8C13E2B6B8}" type="sibTrans" cxnId="{F7C26E8F-DAE9-4E1E-B63F-3E999C85153B}">
      <dgm:prSet/>
      <dgm:spPr/>
      <dgm:t>
        <a:bodyPr/>
        <a:lstStyle/>
        <a:p>
          <a:endParaRPr lang="es-CO" sz="1200"/>
        </a:p>
      </dgm:t>
    </dgm:pt>
    <dgm:pt modelId="{9C2D72CF-C586-4787-A2F7-219A7C28621A}">
      <dgm:prSet phldrT="[Texto]" custT="1"/>
      <dgm:spPr/>
      <dgm:t>
        <a:bodyPr/>
        <a:lstStyle/>
        <a:p>
          <a:r>
            <a:rPr lang="es-CO" sz="1800" b="1" u="none" dirty="0">
              <a:solidFill>
                <a:srgbClr val="C00000"/>
              </a:solidFill>
              <a:effectLst/>
            </a:rPr>
            <a:t>110 </a:t>
          </a:r>
          <a:r>
            <a:rPr lang="es-CO" sz="1600" b="1" u="none" dirty="0">
              <a:effectLst/>
            </a:rPr>
            <a:t>corresponsabilidad gobiernos </a:t>
          </a:r>
          <a:r>
            <a:rPr lang="es-CO" sz="1600" b="1" u="none" dirty="0" err="1">
              <a:effectLst/>
            </a:rPr>
            <a:t>subnacionales</a:t>
          </a:r>
          <a:r>
            <a:rPr lang="es-CO" sz="1600" b="1" u="none" dirty="0">
              <a:effectLst/>
            </a:rPr>
            <a:t> </a:t>
          </a:r>
        </a:p>
      </dgm:t>
    </dgm:pt>
    <dgm:pt modelId="{172A2BC0-81D8-4CF1-A7EE-FB11C794803D}" type="parTrans" cxnId="{B0B5D867-E15F-4E28-BCC4-7695FAB09B16}">
      <dgm:prSet custT="1"/>
      <dgm:spPr/>
      <dgm:t>
        <a:bodyPr/>
        <a:lstStyle/>
        <a:p>
          <a:endParaRPr lang="es-CO" sz="1200"/>
        </a:p>
      </dgm:t>
    </dgm:pt>
    <dgm:pt modelId="{C9BA4A0E-507D-4B75-A18B-AD44054F3FA8}" type="sibTrans" cxnId="{B0B5D867-E15F-4E28-BCC4-7695FAB09B16}">
      <dgm:prSet/>
      <dgm:spPr/>
      <dgm:t>
        <a:bodyPr/>
        <a:lstStyle/>
        <a:p>
          <a:endParaRPr lang="es-CO" sz="1200"/>
        </a:p>
      </dgm:t>
    </dgm:pt>
    <dgm:pt modelId="{18D775F1-99EE-4083-A6CF-B9C83587C4E8}" type="pres">
      <dgm:prSet presAssocID="{2EE06B04-E5F2-47FB-A67D-B6534DB9BC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A61079-4363-4F6B-8849-222F35F239D7}" type="pres">
      <dgm:prSet presAssocID="{611B7A0E-EBFF-426D-8B78-07B6EB3CAB3A}" presName="centerShape" presStyleLbl="node0" presStyleIdx="0" presStyleCnt="1" custScaleX="82023" custScaleY="68735" custLinFactNeighborY="-8457"/>
      <dgm:spPr/>
    </dgm:pt>
    <dgm:pt modelId="{9964A6FB-8C88-4EA7-92BC-6B4FB5CE0E2F}" type="pres">
      <dgm:prSet presAssocID="{1343D021-EFFD-4836-98E1-E58BFD3E0876}" presName="parTrans" presStyleLbl="sibTrans2D1" presStyleIdx="0" presStyleCnt="4"/>
      <dgm:spPr/>
    </dgm:pt>
    <dgm:pt modelId="{DF5CD336-C33C-44E9-8140-36D0FEBC3D86}" type="pres">
      <dgm:prSet presAssocID="{1343D021-EFFD-4836-98E1-E58BFD3E0876}" presName="connectorText" presStyleLbl="sibTrans2D1" presStyleIdx="0" presStyleCnt="4"/>
      <dgm:spPr/>
    </dgm:pt>
    <dgm:pt modelId="{FF327869-DCD3-44AA-90D9-3D20FFB43172}" type="pres">
      <dgm:prSet presAssocID="{F376A3EF-893B-4F69-99BE-335E9B8261B8}" presName="node" presStyleLbl="node1" presStyleIdx="0" presStyleCnt="4" custScaleX="156530" custScaleY="85001">
        <dgm:presLayoutVars>
          <dgm:bulletEnabled val="1"/>
        </dgm:presLayoutVars>
      </dgm:prSet>
      <dgm:spPr/>
    </dgm:pt>
    <dgm:pt modelId="{235C2949-EAF1-49F9-8972-2C8155E8BE80}" type="pres">
      <dgm:prSet presAssocID="{1322290C-0301-4734-8041-29053C71EC75}" presName="parTrans" presStyleLbl="sibTrans2D1" presStyleIdx="1" presStyleCnt="4"/>
      <dgm:spPr/>
    </dgm:pt>
    <dgm:pt modelId="{D8AB07A1-D069-4BAA-BD87-8A8B43475B0B}" type="pres">
      <dgm:prSet presAssocID="{1322290C-0301-4734-8041-29053C71EC75}" presName="connectorText" presStyleLbl="sibTrans2D1" presStyleIdx="1" presStyleCnt="4"/>
      <dgm:spPr/>
    </dgm:pt>
    <dgm:pt modelId="{387815E6-AE81-4A69-B639-8098DC92546A}" type="pres">
      <dgm:prSet presAssocID="{E20BF73D-F09D-4612-A11B-28DF373C8B4A}" presName="node" presStyleLbl="node1" presStyleIdx="1" presStyleCnt="4" custScaleX="192529" custScaleY="113831" custRadScaleRad="125257" custRadScaleInc="-17671">
        <dgm:presLayoutVars>
          <dgm:bulletEnabled val="1"/>
        </dgm:presLayoutVars>
      </dgm:prSet>
      <dgm:spPr/>
    </dgm:pt>
    <dgm:pt modelId="{BA942254-351C-4EDC-B68C-E60228A80B1A}" type="pres">
      <dgm:prSet presAssocID="{423FE02D-24D8-4A6D-80D3-8CAB832B7A63}" presName="parTrans" presStyleLbl="sibTrans2D1" presStyleIdx="2" presStyleCnt="4"/>
      <dgm:spPr/>
    </dgm:pt>
    <dgm:pt modelId="{1A6FD2D6-174B-421D-AD25-CCAE143723F9}" type="pres">
      <dgm:prSet presAssocID="{423FE02D-24D8-4A6D-80D3-8CAB832B7A63}" presName="connectorText" presStyleLbl="sibTrans2D1" presStyleIdx="2" presStyleCnt="4"/>
      <dgm:spPr/>
    </dgm:pt>
    <dgm:pt modelId="{62095E5D-085F-455A-B30D-7B1554ECD280}" type="pres">
      <dgm:prSet presAssocID="{3018FBC9-B609-4CBC-B05F-0EC13900D745}" presName="node" presStyleLbl="node1" presStyleIdx="2" presStyleCnt="4" custScaleX="210761" custScaleY="102042" custRadScaleRad="90421" custRadScaleInc="0">
        <dgm:presLayoutVars>
          <dgm:bulletEnabled val="1"/>
        </dgm:presLayoutVars>
      </dgm:prSet>
      <dgm:spPr/>
    </dgm:pt>
    <dgm:pt modelId="{C27D0943-736A-421C-8B9F-2803DFB36DF6}" type="pres">
      <dgm:prSet presAssocID="{172A2BC0-81D8-4CF1-A7EE-FB11C794803D}" presName="parTrans" presStyleLbl="sibTrans2D1" presStyleIdx="3" presStyleCnt="4"/>
      <dgm:spPr/>
    </dgm:pt>
    <dgm:pt modelId="{82BFF630-A836-4E6A-AA7B-0AF0671E1333}" type="pres">
      <dgm:prSet presAssocID="{172A2BC0-81D8-4CF1-A7EE-FB11C794803D}" presName="connectorText" presStyleLbl="sibTrans2D1" presStyleIdx="3" presStyleCnt="4"/>
      <dgm:spPr/>
    </dgm:pt>
    <dgm:pt modelId="{A0F82B9A-0FC4-4C73-869F-2E762C259F58}" type="pres">
      <dgm:prSet presAssocID="{9C2D72CF-C586-4787-A2F7-219A7C28621A}" presName="node" presStyleLbl="node1" presStyleIdx="3" presStyleCnt="4" custScaleX="211907" custScaleY="119505" custRadScaleRad="128480" custRadScaleInc="18357">
        <dgm:presLayoutVars>
          <dgm:bulletEnabled val="1"/>
        </dgm:presLayoutVars>
      </dgm:prSet>
      <dgm:spPr/>
    </dgm:pt>
  </dgm:ptLst>
  <dgm:cxnLst>
    <dgm:cxn modelId="{9FF92158-F171-44DE-BA6E-389C32C1FCB7}" srcId="{611B7A0E-EBFF-426D-8B78-07B6EB3CAB3A}" destId="{F376A3EF-893B-4F69-99BE-335E9B8261B8}" srcOrd="0" destOrd="0" parTransId="{1343D021-EFFD-4836-98E1-E58BFD3E0876}" sibTransId="{7751F0C5-B5AD-46BD-A099-2119643A7211}"/>
    <dgm:cxn modelId="{1AB8D0ED-2E70-4E46-B9C3-F74072B3E5E6}" type="presOf" srcId="{1343D021-EFFD-4836-98E1-E58BFD3E0876}" destId="{9964A6FB-8C88-4EA7-92BC-6B4FB5CE0E2F}" srcOrd="0" destOrd="0" presId="urn:microsoft.com/office/officeart/2005/8/layout/radial5"/>
    <dgm:cxn modelId="{3A077BAF-3D5C-4BF1-AEA1-5C68BC020197}" type="presOf" srcId="{611B7A0E-EBFF-426D-8B78-07B6EB3CAB3A}" destId="{B3A61079-4363-4F6B-8849-222F35F239D7}" srcOrd="0" destOrd="0" presId="urn:microsoft.com/office/officeart/2005/8/layout/radial5"/>
    <dgm:cxn modelId="{F261008E-A7E8-4497-BCE8-E99C8E031C0B}" type="presOf" srcId="{F376A3EF-893B-4F69-99BE-335E9B8261B8}" destId="{FF327869-DCD3-44AA-90D9-3D20FFB43172}" srcOrd="0" destOrd="0" presId="urn:microsoft.com/office/officeart/2005/8/layout/radial5"/>
    <dgm:cxn modelId="{F7C26E8F-DAE9-4E1E-B63F-3E999C85153B}" srcId="{611B7A0E-EBFF-426D-8B78-07B6EB3CAB3A}" destId="{3018FBC9-B609-4CBC-B05F-0EC13900D745}" srcOrd="2" destOrd="0" parTransId="{423FE02D-24D8-4A6D-80D3-8CAB832B7A63}" sibTransId="{9061587C-4D89-47D3-BC74-2B8C13E2B6B8}"/>
    <dgm:cxn modelId="{32E1676B-4856-41E1-AF04-A447282B67B4}" type="presOf" srcId="{423FE02D-24D8-4A6D-80D3-8CAB832B7A63}" destId="{BA942254-351C-4EDC-B68C-E60228A80B1A}" srcOrd="0" destOrd="0" presId="urn:microsoft.com/office/officeart/2005/8/layout/radial5"/>
    <dgm:cxn modelId="{B312ED82-AFB3-473F-9E5B-EB939FDDACE6}" type="presOf" srcId="{9C2D72CF-C586-4787-A2F7-219A7C28621A}" destId="{A0F82B9A-0FC4-4C73-869F-2E762C259F58}" srcOrd="0" destOrd="0" presId="urn:microsoft.com/office/officeart/2005/8/layout/radial5"/>
    <dgm:cxn modelId="{32798446-8A9B-4525-978B-9970F53F4CC9}" type="presOf" srcId="{172A2BC0-81D8-4CF1-A7EE-FB11C794803D}" destId="{82BFF630-A836-4E6A-AA7B-0AF0671E1333}" srcOrd="1" destOrd="0" presId="urn:microsoft.com/office/officeart/2005/8/layout/radial5"/>
    <dgm:cxn modelId="{B0B5D867-E15F-4E28-BCC4-7695FAB09B16}" srcId="{611B7A0E-EBFF-426D-8B78-07B6EB3CAB3A}" destId="{9C2D72CF-C586-4787-A2F7-219A7C28621A}" srcOrd="3" destOrd="0" parTransId="{172A2BC0-81D8-4CF1-A7EE-FB11C794803D}" sibTransId="{C9BA4A0E-507D-4B75-A18B-AD44054F3FA8}"/>
    <dgm:cxn modelId="{DCA7236F-6428-4551-A2AC-1D467B21597F}" type="presOf" srcId="{3018FBC9-B609-4CBC-B05F-0EC13900D745}" destId="{62095E5D-085F-455A-B30D-7B1554ECD280}" srcOrd="0" destOrd="0" presId="urn:microsoft.com/office/officeart/2005/8/layout/radial5"/>
    <dgm:cxn modelId="{EAA1761E-46AC-4EF7-A418-7CF5744CCA98}" type="presOf" srcId="{172A2BC0-81D8-4CF1-A7EE-FB11C794803D}" destId="{C27D0943-736A-421C-8B9F-2803DFB36DF6}" srcOrd="0" destOrd="0" presId="urn:microsoft.com/office/officeart/2005/8/layout/radial5"/>
    <dgm:cxn modelId="{C3462256-40CF-47BC-BCE0-631599A99457}" type="presOf" srcId="{423FE02D-24D8-4A6D-80D3-8CAB832B7A63}" destId="{1A6FD2D6-174B-421D-AD25-CCAE143723F9}" srcOrd="1" destOrd="0" presId="urn:microsoft.com/office/officeart/2005/8/layout/radial5"/>
    <dgm:cxn modelId="{26E081D3-5C79-460D-ACB4-40EC03A6F16A}" type="presOf" srcId="{1322290C-0301-4734-8041-29053C71EC75}" destId="{235C2949-EAF1-49F9-8972-2C8155E8BE80}" srcOrd="0" destOrd="0" presId="urn:microsoft.com/office/officeart/2005/8/layout/radial5"/>
    <dgm:cxn modelId="{B95A19FD-4D4E-4A44-BA52-6F1BEF8E3CDC}" type="presOf" srcId="{E20BF73D-F09D-4612-A11B-28DF373C8B4A}" destId="{387815E6-AE81-4A69-B639-8098DC92546A}" srcOrd="0" destOrd="0" presId="urn:microsoft.com/office/officeart/2005/8/layout/radial5"/>
    <dgm:cxn modelId="{DDCAB76D-3BCA-4D64-BD56-F82CA9568702}" srcId="{611B7A0E-EBFF-426D-8B78-07B6EB3CAB3A}" destId="{E20BF73D-F09D-4612-A11B-28DF373C8B4A}" srcOrd="1" destOrd="0" parTransId="{1322290C-0301-4734-8041-29053C71EC75}" sibTransId="{2810A133-633F-4AEB-BBEF-9F6E208C1C2D}"/>
    <dgm:cxn modelId="{9D48A858-513C-4D58-8EB0-24ABA27E5A1E}" srcId="{2EE06B04-E5F2-47FB-A67D-B6534DB9BC03}" destId="{611B7A0E-EBFF-426D-8B78-07B6EB3CAB3A}" srcOrd="0" destOrd="0" parTransId="{C5A64EBA-2785-4918-BA8E-4243BE92952C}" sibTransId="{64F66AA1-3553-4DF6-B000-79A2D233A760}"/>
    <dgm:cxn modelId="{3D8A8B75-C1B9-471D-B452-6BFF943D700B}" type="presOf" srcId="{1322290C-0301-4734-8041-29053C71EC75}" destId="{D8AB07A1-D069-4BAA-BD87-8A8B43475B0B}" srcOrd="1" destOrd="0" presId="urn:microsoft.com/office/officeart/2005/8/layout/radial5"/>
    <dgm:cxn modelId="{4BA19E59-31C9-4628-9F1A-70BFFFF27213}" type="presOf" srcId="{2EE06B04-E5F2-47FB-A67D-B6534DB9BC03}" destId="{18D775F1-99EE-4083-A6CF-B9C83587C4E8}" srcOrd="0" destOrd="0" presId="urn:microsoft.com/office/officeart/2005/8/layout/radial5"/>
    <dgm:cxn modelId="{721287F4-AEF1-4B54-B8EE-CCD7BB6081B2}" type="presOf" srcId="{1343D021-EFFD-4836-98E1-E58BFD3E0876}" destId="{DF5CD336-C33C-44E9-8140-36D0FEBC3D86}" srcOrd="1" destOrd="0" presId="urn:microsoft.com/office/officeart/2005/8/layout/radial5"/>
    <dgm:cxn modelId="{56EFAB42-0C8F-4384-BF15-071320483195}" type="presParOf" srcId="{18D775F1-99EE-4083-A6CF-B9C83587C4E8}" destId="{B3A61079-4363-4F6B-8849-222F35F239D7}" srcOrd="0" destOrd="0" presId="urn:microsoft.com/office/officeart/2005/8/layout/radial5"/>
    <dgm:cxn modelId="{CCB8DFE9-3C73-4A1A-AF72-D9344F0291C1}" type="presParOf" srcId="{18D775F1-99EE-4083-A6CF-B9C83587C4E8}" destId="{9964A6FB-8C88-4EA7-92BC-6B4FB5CE0E2F}" srcOrd="1" destOrd="0" presId="urn:microsoft.com/office/officeart/2005/8/layout/radial5"/>
    <dgm:cxn modelId="{576DCFBC-B443-4A14-A2DD-BA1277C7C6BB}" type="presParOf" srcId="{9964A6FB-8C88-4EA7-92BC-6B4FB5CE0E2F}" destId="{DF5CD336-C33C-44E9-8140-36D0FEBC3D86}" srcOrd="0" destOrd="0" presId="urn:microsoft.com/office/officeart/2005/8/layout/radial5"/>
    <dgm:cxn modelId="{B2CBC8EF-2AB9-4207-A948-0F3EA4AFA83F}" type="presParOf" srcId="{18D775F1-99EE-4083-A6CF-B9C83587C4E8}" destId="{FF327869-DCD3-44AA-90D9-3D20FFB43172}" srcOrd="2" destOrd="0" presId="urn:microsoft.com/office/officeart/2005/8/layout/radial5"/>
    <dgm:cxn modelId="{3DFAFAD5-2341-4B6A-BC43-D4C207BFB4D8}" type="presParOf" srcId="{18D775F1-99EE-4083-A6CF-B9C83587C4E8}" destId="{235C2949-EAF1-49F9-8972-2C8155E8BE80}" srcOrd="3" destOrd="0" presId="urn:microsoft.com/office/officeart/2005/8/layout/radial5"/>
    <dgm:cxn modelId="{252BD458-724A-49D8-817A-D55BB400C2FD}" type="presParOf" srcId="{235C2949-EAF1-49F9-8972-2C8155E8BE80}" destId="{D8AB07A1-D069-4BAA-BD87-8A8B43475B0B}" srcOrd="0" destOrd="0" presId="urn:microsoft.com/office/officeart/2005/8/layout/radial5"/>
    <dgm:cxn modelId="{9A9FC190-3C2C-4DAF-8921-BA48B4C527BC}" type="presParOf" srcId="{18D775F1-99EE-4083-A6CF-B9C83587C4E8}" destId="{387815E6-AE81-4A69-B639-8098DC92546A}" srcOrd="4" destOrd="0" presId="urn:microsoft.com/office/officeart/2005/8/layout/radial5"/>
    <dgm:cxn modelId="{40F9E8D1-9BEF-4833-A23F-FF51E4446788}" type="presParOf" srcId="{18D775F1-99EE-4083-A6CF-B9C83587C4E8}" destId="{BA942254-351C-4EDC-B68C-E60228A80B1A}" srcOrd="5" destOrd="0" presId="urn:microsoft.com/office/officeart/2005/8/layout/radial5"/>
    <dgm:cxn modelId="{37002D88-AEB9-45E8-9ECD-C1EE1B846985}" type="presParOf" srcId="{BA942254-351C-4EDC-B68C-E60228A80B1A}" destId="{1A6FD2D6-174B-421D-AD25-CCAE143723F9}" srcOrd="0" destOrd="0" presId="urn:microsoft.com/office/officeart/2005/8/layout/radial5"/>
    <dgm:cxn modelId="{E0F14E6F-A340-4E35-89E2-DA36BCC6507A}" type="presParOf" srcId="{18D775F1-99EE-4083-A6CF-B9C83587C4E8}" destId="{62095E5D-085F-455A-B30D-7B1554ECD280}" srcOrd="6" destOrd="0" presId="urn:microsoft.com/office/officeart/2005/8/layout/radial5"/>
    <dgm:cxn modelId="{5D7EDE65-A292-453A-AA57-817554A92C02}" type="presParOf" srcId="{18D775F1-99EE-4083-A6CF-B9C83587C4E8}" destId="{C27D0943-736A-421C-8B9F-2803DFB36DF6}" srcOrd="7" destOrd="0" presId="urn:microsoft.com/office/officeart/2005/8/layout/radial5"/>
    <dgm:cxn modelId="{6A8AC039-0543-4E68-ABA6-6E6B4D843A64}" type="presParOf" srcId="{C27D0943-736A-421C-8B9F-2803DFB36DF6}" destId="{82BFF630-A836-4E6A-AA7B-0AF0671E1333}" srcOrd="0" destOrd="0" presId="urn:microsoft.com/office/officeart/2005/8/layout/radial5"/>
    <dgm:cxn modelId="{31AEC651-3AD1-4B6A-B2ED-477573D79E0A}" type="presParOf" srcId="{18D775F1-99EE-4083-A6CF-B9C83587C4E8}" destId="{A0F82B9A-0FC4-4C73-869F-2E762C259F5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AE304-7628-AB44-A594-801560A235C3}" type="doc">
      <dgm:prSet loTypeId="urn:microsoft.com/office/officeart/2005/8/layout/ven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9B4EC4B-6F4C-5E4E-9E90-DBB1BD3D8B71}">
      <dgm:prSet phldrT="[Texto]" custT="1"/>
      <dgm:spPr/>
      <dgm:t>
        <a:bodyPr/>
        <a:lstStyle/>
        <a:p>
          <a:r>
            <a:rPr lang="es-ES" sz="1600" b="1" dirty="0"/>
            <a:t>ODS</a:t>
          </a:r>
        </a:p>
      </dgm:t>
    </dgm:pt>
    <dgm:pt modelId="{297A1DBD-7814-AB4D-A563-734A174B7A7E}" type="parTrans" cxnId="{24E9C1BD-6A32-CA43-9CDE-FF7C33D6A3A0}">
      <dgm:prSet/>
      <dgm:spPr/>
      <dgm:t>
        <a:bodyPr/>
        <a:lstStyle/>
        <a:p>
          <a:endParaRPr lang="es-ES" sz="2000"/>
        </a:p>
      </dgm:t>
    </dgm:pt>
    <dgm:pt modelId="{AE330285-D890-E24D-A08E-DA9CF360D01D}" type="sibTrans" cxnId="{24E9C1BD-6A32-CA43-9CDE-FF7C33D6A3A0}">
      <dgm:prSet/>
      <dgm:spPr/>
      <dgm:t>
        <a:bodyPr/>
        <a:lstStyle/>
        <a:p>
          <a:endParaRPr lang="es-ES" sz="2000"/>
        </a:p>
      </dgm:t>
    </dgm:pt>
    <dgm:pt modelId="{051DA836-7863-5646-AED5-B31D5CD48893}">
      <dgm:prSet phldrT="[Texto]" custT="1"/>
      <dgm:spPr/>
      <dgm:t>
        <a:bodyPr/>
        <a:lstStyle/>
        <a:p>
          <a:r>
            <a:rPr lang="es-ES" sz="1600" b="1" dirty="0"/>
            <a:t>PND</a:t>
          </a:r>
        </a:p>
      </dgm:t>
    </dgm:pt>
    <dgm:pt modelId="{E9C95A89-51A2-FC45-8487-51F6F3B33036}" type="parTrans" cxnId="{837BC6E7-F301-FA4F-BBFF-3E971DD926C8}">
      <dgm:prSet/>
      <dgm:spPr/>
      <dgm:t>
        <a:bodyPr/>
        <a:lstStyle/>
        <a:p>
          <a:endParaRPr lang="es-ES" sz="2000"/>
        </a:p>
      </dgm:t>
    </dgm:pt>
    <dgm:pt modelId="{E201C2EB-F949-D449-A80D-ABE35687F5DC}" type="sibTrans" cxnId="{837BC6E7-F301-FA4F-BBFF-3E971DD926C8}">
      <dgm:prSet/>
      <dgm:spPr/>
      <dgm:t>
        <a:bodyPr/>
        <a:lstStyle/>
        <a:p>
          <a:endParaRPr lang="es-ES" sz="2000"/>
        </a:p>
      </dgm:t>
    </dgm:pt>
    <dgm:pt modelId="{C888F295-9813-1E42-BFAC-E78B46578198}">
      <dgm:prSet phldrT="[Texto]" custT="1"/>
      <dgm:spPr/>
      <dgm:t>
        <a:bodyPr/>
        <a:lstStyle/>
        <a:p>
          <a:r>
            <a:rPr lang="es-ES" sz="1600" b="1" dirty="0"/>
            <a:t>CRECIMIENTO </a:t>
          </a:r>
        </a:p>
        <a:p>
          <a:r>
            <a:rPr lang="es-ES" sz="1600" b="1" dirty="0"/>
            <a:t>VERDE</a:t>
          </a:r>
        </a:p>
      </dgm:t>
    </dgm:pt>
    <dgm:pt modelId="{A816088A-8BE7-E448-BEFD-F344A354EB9A}" type="parTrans" cxnId="{847B0A33-93E6-D946-A098-AC4D46EFE67D}">
      <dgm:prSet/>
      <dgm:spPr/>
      <dgm:t>
        <a:bodyPr/>
        <a:lstStyle/>
        <a:p>
          <a:endParaRPr lang="es-ES" sz="2000"/>
        </a:p>
      </dgm:t>
    </dgm:pt>
    <dgm:pt modelId="{31CA0DDC-50DE-3241-B78C-7C5A6961A7C5}" type="sibTrans" cxnId="{847B0A33-93E6-D946-A098-AC4D46EFE67D}">
      <dgm:prSet/>
      <dgm:spPr/>
      <dgm:t>
        <a:bodyPr/>
        <a:lstStyle/>
        <a:p>
          <a:endParaRPr lang="es-ES" sz="2000"/>
        </a:p>
      </dgm:t>
    </dgm:pt>
    <dgm:pt modelId="{E54E2803-7DC1-AC47-AA5A-76DF98271302}">
      <dgm:prSet phldrT="[Texto]" custT="1"/>
      <dgm:spPr/>
      <dgm:t>
        <a:bodyPr/>
        <a:lstStyle/>
        <a:p>
          <a:r>
            <a:rPr lang="es-ES" sz="1600" b="1" dirty="0"/>
            <a:t>OCDE</a:t>
          </a:r>
        </a:p>
      </dgm:t>
    </dgm:pt>
    <dgm:pt modelId="{1D44B72E-7866-A94E-BE91-45114BCB6045}" type="parTrans" cxnId="{D90AC571-DA38-9B41-95E2-BDECB4C29C6A}">
      <dgm:prSet/>
      <dgm:spPr/>
      <dgm:t>
        <a:bodyPr/>
        <a:lstStyle/>
        <a:p>
          <a:endParaRPr lang="es-ES" sz="2000"/>
        </a:p>
      </dgm:t>
    </dgm:pt>
    <dgm:pt modelId="{1175CD8B-4BB9-F843-B9DC-9BE6E6195CA1}" type="sibTrans" cxnId="{D90AC571-DA38-9B41-95E2-BDECB4C29C6A}">
      <dgm:prSet/>
      <dgm:spPr/>
      <dgm:t>
        <a:bodyPr/>
        <a:lstStyle/>
        <a:p>
          <a:endParaRPr lang="es-ES" sz="2000"/>
        </a:p>
      </dgm:t>
    </dgm:pt>
    <dgm:pt modelId="{4B4F399D-27EC-7740-A0E2-54F798A3F243}">
      <dgm:prSet phldrT="[Texto]" custT="1"/>
      <dgm:spPr/>
      <dgm:t>
        <a:bodyPr/>
        <a:lstStyle/>
        <a:p>
          <a:r>
            <a:rPr lang="es-ES" sz="1400" b="1" dirty="0"/>
            <a:t>CONSTRUCCÓN DE PAZ</a:t>
          </a:r>
        </a:p>
      </dgm:t>
    </dgm:pt>
    <dgm:pt modelId="{F4D43A3F-676F-2C4D-B0B9-9EAA290E60AB}" type="parTrans" cxnId="{133FF686-47EA-E448-B695-99E8FD146E6A}">
      <dgm:prSet/>
      <dgm:spPr/>
      <dgm:t>
        <a:bodyPr/>
        <a:lstStyle/>
        <a:p>
          <a:endParaRPr lang="es-ES" sz="2000"/>
        </a:p>
      </dgm:t>
    </dgm:pt>
    <dgm:pt modelId="{0D3662B0-A288-7B40-B572-3D729170451B}" type="sibTrans" cxnId="{133FF686-47EA-E448-B695-99E8FD146E6A}">
      <dgm:prSet/>
      <dgm:spPr/>
      <dgm:t>
        <a:bodyPr/>
        <a:lstStyle/>
        <a:p>
          <a:endParaRPr lang="es-ES" sz="2000"/>
        </a:p>
      </dgm:t>
    </dgm:pt>
    <dgm:pt modelId="{A0D2AA61-9DEB-5747-B69E-B9A9D65FAC8C}" type="pres">
      <dgm:prSet presAssocID="{16EAE304-7628-AB44-A594-801560A235C3}" presName="Name0" presStyleCnt="0">
        <dgm:presLayoutVars>
          <dgm:chMax val="7"/>
          <dgm:resizeHandles val="exact"/>
        </dgm:presLayoutVars>
      </dgm:prSet>
      <dgm:spPr/>
    </dgm:pt>
    <dgm:pt modelId="{F3857F6F-7A35-DF48-8DE1-107A16FDC5E9}" type="pres">
      <dgm:prSet presAssocID="{16EAE304-7628-AB44-A594-801560A235C3}" presName="comp1" presStyleCnt="0"/>
      <dgm:spPr/>
    </dgm:pt>
    <dgm:pt modelId="{53466E8B-4DEE-3A40-A3A0-F4F9117825FF}" type="pres">
      <dgm:prSet presAssocID="{16EAE304-7628-AB44-A594-801560A235C3}" presName="circle1" presStyleLbl="node1" presStyleIdx="0" presStyleCnt="5" custLinFactNeighborX="445" custLinFactNeighborY="3557"/>
      <dgm:spPr/>
    </dgm:pt>
    <dgm:pt modelId="{B4AAE54B-F59E-AC4D-AC75-23EDD5908611}" type="pres">
      <dgm:prSet presAssocID="{16EAE304-7628-AB44-A594-801560A235C3}" presName="c1text" presStyleLbl="node1" presStyleIdx="0" presStyleCnt="5">
        <dgm:presLayoutVars>
          <dgm:bulletEnabled val="1"/>
        </dgm:presLayoutVars>
      </dgm:prSet>
      <dgm:spPr/>
    </dgm:pt>
    <dgm:pt modelId="{444E683B-E5FD-F942-9709-5D1255975247}" type="pres">
      <dgm:prSet presAssocID="{16EAE304-7628-AB44-A594-801560A235C3}" presName="comp2" presStyleCnt="0"/>
      <dgm:spPr/>
    </dgm:pt>
    <dgm:pt modelId="{664559DE-6764-5141-A673-258428101A5E}" type="pres">
      <dgm:prSet presAssocID="{16EAE304-7628-AB44-A594-801560A235C3}" presName="circle2" presStyleLbl="node1" presStyleIdx="1" presStyleCnt="5"/>
      <dgm:spPr/>
    </dgm:pt>
    <dgm:pt modelId="{CC6279FC-863B-AB45-ADF0-4F4BDB23911A}" type="pres">
      <dgm:prSet presAssocID="{16EAE304-7628-AB44-A594-801560A235C3}" presName="c2text" presStyleLbl="node1" presStyleIdx="1" presStyleCnt="5">
        <dgm:presLayoutVars>
          <dgm:bulletEnabled val="1"/>
        </dgm:presLayoutVars>
      </dgm:prSet>
      <dgm:spPr/>
    </dgm:pt>
    <dgm:pt modelId="{266E2ED5-F4C3-9F49-ABE8-BBD695FA3778}" type="pres">
      <dgm:prSet presAssocID="{16EAE304-7628-AB44-A594-801560A235C3}" presName="comp3" presStyleCnt="0"/>
      <dgm:spPr/>
    </dgm:pt>
    <dgm:pt modelId="{A2A9710A-0566-014B-89C9-FE0A65C92DAB}" type="pres">
      <dgm:prSet presAssocID="{16EAE304-7628-AB44-A594-801560A235C3}" presName="circle3" presStyleLbl="node1" presStyleIdx="2" presStyleCnt="5"/>
      <dgm:spPr/>
    </dgm:pt>
    <dgm:pt modelId="{B6BD171B-21A5-F142-A134-6D32C06CB8AB}" type="pres">
      <dgm:prSet presAssocID="{16EAE304-7628-AB44-A594-801560A235C3}" presName="c3text" presStyleLbl="node1" presStyleIdx="2" presStyleCnt="5">
        <dgm:presLayoutVars>
          <dgm:bulletEnabled val="1"/>
        </dgm:presLayoutVars>
      </dgm:prSet>
      <dgm:spPr/>
    </dgm:pt>
    <dgm:pt modelId="{606623E9-EA29-DE44-B0D2-7E24931480F4}" type="pres">
      <dgm:prSet presAssocID="{16EAE304-7628-AB44-A594-801560A235C3}" presName="comp4" presStyleCnt="0"/>
      <dgm:spPr/>
    </dgm:pt>
    <dgm:pt modelId="{A6C0B3FF-EF78-134D-89ED-0923D0A79FBD}" type="pres">
      <dgm:prSet presAssocID="{16EAE304-7628-AB44-A594-801560A235C3}" presName="circle4" presStyleLbl="node1" presStyleIdx="3" presStyleCnt="5" custLinFactNeighborX="1830" custLinFactNeighborY="0"/>
      <dgm:spPr/>
    </dgm:pt>
    <dgm:pt modelId="{620567CB-9294-B643-B8DF-50E2DD28F8B4}" type="pres">
      <dgm:prSet presAssocID="{16EAE304-7628-AB44-A594-801560A235C3}" presName="c4text" presStyleLbl="node1" presStyleIdx="3" presStyleCnt="5">
        <dgm:presLayoutVars>
          <dgm:bulletEnabled val="1"/>
        </dgm:presLayoutVars>
      </dgm:prSet>
      <dgm:spPr/>
    </dgm:pt>
    <dgm:pt modelId="{EC83AF31-403F-0A4D-80C0-9994ABD9041C}" type="pres">
      <dgm:prSet presAssocID="{16EAE304-7628-AB44-A594-801560A235C3}" presName="comp5" presStyleCnt="0"/>
      <dgm:spPr/>
    </dgm:pt>
    <dgm:pt modelId="{0BF04260-AB62-0846-B418-A4BFAD016C49}" type="pres">
      <dgm:prSet presAssocID="{16EAE304-7628-AB44-A594-801560A235C3}" presName="circle5" presStyleLbl="node1" presStyleIdx="4" presStyleCnt="5"/>
      <dgm:spPr/>
    </dgm:pt>
    <dgm:pt modelId="{C9D35199-9681-3743-BEB9-197427D88A86}" type="pres">
      <dgm:prSet presAssocID="{16EAE304-7628-AB44-A594-801560A235C3}" presName="c5text" presStyleLbl="node1" presStyleIdx="4" presStyleCnt="5">
        <dgm:presLayoutVars>
          <dgm:bulletEnabled val="1"/>
        </dgm:presLayoutVars>
      </dgm:prSet>
      <dgm:spPr/>
    </dgm:pt>
  </dgm:ptLst>
  <dgm:cxnLst>
    <dgm:cxn modelId="{E6D5B490-6E19-4E2A-B765-5B85AA692D45}" type="presOf" srcId="{09B4EC4B-6F4C-5E4E-9E90-DBB1BD3D8B71}" destId="{53466E8B-4DEE-3A40-A3A0-F4F9117825FF}" srcOrd="0" destOrd="0" presId="urn:microsoft.com/office/officeart/2005/8/layout/venn2"/>
    <dgm:cxn modelId="{133FF686-47EA-E448-B695-99E8FD146E6A}" srcId="{16EAE304-7628-AB44-A594-801560A235C3}" destId="{4B4F399D-27EC-7740-A0E2-54F798A3F243}" srcOrd="4" destOrd="0" parTransId="{F4D43A3F-676F-2C4D-B0B9-9EAA290E60AB}" sibTransId="{0D3662B0-A288-7B40-B572-3D729170451B}"/>
    <dgm:cxn modelId="{D90AC571-DA38-9B41-95E2-BDECB4C29C6A}" srcId="{16EAE304-7628-AB44-A594-801560A235C3}" destId="{E54E2803-7DC1-AC47-AA5A-76DF98271302}" srcOrd="3" destOrd="0" parTransId="{1D44B72E-7866-A94E-BE91-45114BCB6045}" sibTransId="{1175CD8B-4BB9-F843-B9DC-9BE6E6195CA1}"/>
    <dgm:cxn modelId="{3C390D6E-377A-4F4D-ACB5-8481F3C16B0A}" type="presOf" srcId="{051DA836-7863-5646-AED5-B31D5CD48893}" destId="{664559DE-6764-5141-A673-258428101A5E}" srcOrd="0" destOrd="0" presId="urn:microsoft.com/office/officeart/2005/8/layout/venn2"/>
    <dgm:cxn modelId="{599ECCEB-E8E9-4899-8B9E-57D11475DDD3}" type="presOf" srcId="{16EAE304-7628-AB44-A594-801560A235C3}" destId="{A0D2AA61-9DEB-5747-B69E-B9A9D65FAC8C}" srcOrd="0" destOrd="0" presId="urn:microsoft.com/office/officeart/2005/8/layout/venn2"/>
    <dgm:cxn modelId="{47F7138D-6224-4E53-BBB6-A47C5D506E39}" type="presOf" srcId="{E54E2803-7DC1-AC47-AA5A-76DF98271302}" destId="{620567CB-9294-B643-B8DF-50E2DD28F8B4}" srcOrd="1" destOrd="0" presId="urn:microsoft.com/office/officeart/2005/8/layout/venn2"/>
    <dgm:cxn modelId="{837BC6E7-F301-FA4F-BBFF-3E971DD926C8}" srcId="{16EAE304-7628-AB44-A594-801560A235C3}" destId="{051DA836-7863-5646-AED5-B31D5CD48893}" srcOrd="1" destOrd="0" parTransId="{E9C95A89-51A2-FC45-8487-51F6F3B33036}" sibTransId="{E201C2EB-F949-D449-A80D-ABE35687F5DC}"/>
    <dgm:cxn modelId="{42FF8A8A-3A93-449B-A8B3-EC66CEC16E72}" type="presOf" srcId="{C888F295-9813-1E42-BFAC-E78B46578198}" destId="{B6BD171B-21A5-F142-A134-6D32C06CB8AB}" srcOrd="1" destOrd="0" presId="urn:microsoft.com/office/officeart/2005/8/layout/venn2"/>
    <dgm:cxn modelId="{4DAC6943-6F73-4A99-B4AA-439F4BD7A68F}" type="presOf" srcId="{4B4F399D-27EC-7740-A0E2-54F798A3F243}" destId="{C9D35199-9681-3743-BEB9-197427D88A86}" srcOrd="1" destOrd="0" presId="urn:microsoft.com/office/officeart/2005/8/layout/venn2"/>
    <dgm:cxn modelId="{24E9C1BD-6A32-CA43-9CDE-FF7C33D6A3A0}" srcId="{16EAE304-7628-AB44-A594-801560A235C3}" destId="{09B4EC4B-6F4C-5E4E-9E90-DBB1BD3D8B71}" srcOrd="0" destOrd="0" parTransId="{297A1DBD-7814-AB4D-A563-734A174B7A7E}" sibTransId="{AE330285-D890-E24D-A08E-DA9CF360D01D}"/>
    <dgm:cxn modelId="{90989DEA-902A-42FB-B459-080222F5DA50}" type="presOf" srcId="{051DA836-7863-5646-AED5-B31D5CD48893}" destId="{CC6279FC-863B-AB45-ADF0-4F4BDB23911A}" srcOrd="1" destOrd="0" presId="urn:microsoft.com/office/officeart/2005/8/layout/venn2"/>
    <dgm:cxn modelId="{7E5861B9-8B37-4D45-AB91-1876C63EB9BC}" type="presOf" srcId="{C888F295-9813-1E42-BFAC-E78B46578198}" destId="{A2A9710A-0566-014B-89C9-FE0A65C92DAB}" srcOrd="0" destOrd="0" presId="urn:microsoft.com/office/officeart/2005/8/layout/venn2"/>
    <dgm:cxn modelId="{847B0A33-93E6-D946-A098-AC4D46EFE67D}" srcId="{16EAE304-7628-AB44-A594-801560A235C3}" destId="{C888F295-9813-1E42-BFAC-E78B46578198}" srcOrd="2" destOrd="0" parTransId="{A816088A-8BE7-E448-BEFD-F344A354EB9A}" sibTransId="{31CA0DDC-50DE-3241-B78C-7C5A6961A7C5}"/>
    <dgm:cxn modelId="{D9DF2E6E-30FF-47F2-A83D-1F32E8BB8CEC}" type="presOf" srcId="{E54E2803-7DC1-AC47-AA5A-76DF98271302}" destId="{A6C0B3FF-EF78-134D-89ED-0923D0A79FBD}" srcOrd="0" destOrd="0" presId="urn:microsoft.com/office/officeart/2005/8/layout/venn2"/>
    <dgm:cxn modelId="{7133AC32-E42B-4CE2-BDD8-FD47CD3D9161}" type="presOf" srcId="{09B4EC4B-6F4C-5E4E-9E90-DBB1BD3D8B71}" destId="{B4AAE54B-F59E-AC4D-AC75-23EDD5908611}" srcOrd="1" destOrd="0" presId="urn:microsoft.com/office/officeart/2005/8/layout/venn2"/>
    <dgm:cxn modelId="{D411FBC2-7129-4CE8-8A63-2E5D524125CE}" type="presOf" srcId="{4B4F399D-27EC-7740-A0E2-54F798A3F243}" destId="{0BF04260-AB62-0846-B418-A4BFAD016C49}" srcOrd="0" destOrd="0" presId="urn:microsoft.com/office/officeart/2005/8/layout/venn2"/>
    <dgm:cxn modelId="{E611562F-781B-4F80-932C-7106933F0F99}" type="presParOf" srcId="{A0D2AA61-9DEB-5747-B69E-B9A9D65FAC8C}" destId="{F3857F6F-7A35-DF48-8DE1-107A16FDC5E9}" srcOrd="0" destOrd="0" presId="urn:microsoft.com/office/officeart/2005/8/layout/venn2"/>
    <dgm:cxn modelId="{37FBA408-7630-4949-A13B-F6203C2A282E}" type="presParOf" srcId="{F3857F6F-7A35-DF48-8DE1-107A16FDC5E9}" destId="{53466E8B-4DEE-3A40-A3A0-F4F9117825FF}" srcOrd="0" destOrd="0" presId="urn:microsoft.com/office/officeart/2005/8/layout/venn2"/>
    <dgm:cxn modelId="{C5795E1B-4BFE-4E5A-80FC-7C90F1A6827F}" type="presParOf" srcId="{F3857F6F-7A35-DF48-8DE1-107A16FDC5E9}" destId="{B4AAE54B-F59E-AC4D-AC75-23EDD5908611}" srcOrd="1" destOrd="0" presId="urn:microsoft.com/office/officeart/2005/8/layout/venn2"/>
    <dgm:cxn modelId="{133B043A-521F-4159-B3D1-6A302E28225A}" type="presParOf" srcId="{A0D2AA61-9DEB-5747-B69E-B9A9D65FAC8C}" destId="{444E683B-E5FD-F942-9709-5D1255975247}" srcOrd="1" destOrd="0" presId="urn:microsoft.com/office/officeart/2005/8/layout/venn2"/>
    <dgm:cxn modelId="{68C26A75-47D6-4529-9703-C22EA36C19CB}" type="presParOf" srcId="{444E683B-E5FD-F942-9709-5D1255975247}" destId="{664559DE-6764-5141-A673-258428101A5E}" srcOrd="0" destOrd="0" presId="urn:microsoft.com/office/officeart/2005/8/layout/venn2"/>
    <dgm:cxn modelId="{86391E44-170D-4556-BFDC-58026CBD3256}" type="presParOf" srcId="{444E683B-E5FD-F942-9709-5D1255975247}" destId="{CC6279FC-863B-AB45-ADF0-4F4BDB23911A}" srcOrd="1" destOrd="0" presId="urn:microsoft.com/office/officeart/2005/8/layout/venn2"/>
    <dgm:cxn modelId="{0B62D0CA-8BAA-4C2F-9A10-1CD2BC0BE7A9}" type="presParOf" srcId="{A0D2AA61-9DEB-5747-B69E-B9A9D65FAC8C}" destId="{266E2ED5-F4C3-9F49-ABE8-BBD695FA3778}" srcOrd="2" destOrd="0" presId="urn:microsoft.com/office/officeart/2005/8/layout/venn2"/>
    <dgm:cxn modelId="{3666392A-D878-4A94-8D71-C97B09022779}" type="presParOf" srcId="{266E2ED5-F4C3-9F49-ABE8-BBD695FA3778}" destId="{A2A9710A-0566-014B-89C9-FE0A65C92DAB}" srcOrd="0" destOrd="0" presId="urn:microsoft.com/office/officeart/2005/8/layout/venn2"/>
    <dgm:cxn modelId="{48DE3E33-D7B2-4129-A7AC-95ADC36A7FC3}" type="presParOf" srcId="{266E2ED5-F4C3-9F49-ABE8-BBD695FA3778}" destId="{B6BD171B-21A5-F142-A134-6D32C06CB8AB}" srcOrd="1" destOrd="0" presId="urn:microsoft.com/office/officeart/2005/8/layout/venn2"/>
    <dgm:cxn modelId="{33F6ADA0-0BFD-4E28-8ADE-47F9ED8C45B3}" type="presParOf" srcId="{A0D2AA61-9DEB-5747-B69E-B9A9D65FAC8C}" destId="{606623E9-EA29-DE44-B0D2-7E24931480F4}" srcOrd="3" destOrd="0" presId="urn:microsoft.com/office/officeart/2005/8/layout/venn2"/>
    <dgm:cxn modelId="{2F44E833-B0A0-4C1A-9D2A-17319F20A38B}" type="presParOf" srcId="{606623E9-EA29-DE44-B0D2-7E24931480F4}" destId="{A6C0B3FF-EF78-134D-89ED-0923D0A79FBD}" srcOrd="0" destOrd="0" presId="urn:microsoft.com/office/officeart/2005/8/layout/venn2"/>
    <dgm:cxn modelId="{8E9D2058-4AC4-4B93-8FDD-037C446778FA}" type="presParOf" srcId="{606623E9-EA29-DE44-B0D2-7E24931480F4}" destId="{620567CB-9294-B643-B8DF-50E2DD28F8B4}" srcOrd="1" destOrd="0" presId="urn:microsoft.com/office/officeart/2005/8/layout/venn2"/>
    <dgm:cxn modelId="{81511D5F-7740-422B-97A1-C3ECA582C3BA}" type="presParOf" srcId="{A0D2AA61-9DEB-5747-B69E-B9A9D65FAC8C}" destId="{EC83AF31-403F-0A4D-80C0-9994ABD9041C}" srcOrd="4" destOrd="0" presId="urn:microsoft.com/office/officeart/2005/8/layout/venn2"/>
    <dgm:cxn modelId="{BBD18BC9-7E35-4332-8E94-64F6248071D0}" type="presParOf" srcId="{EC83AF31-403F-0A4D-80C0-9994ABD9041C}" destId="{0BF04260-AB62-0846-B418-A4BFAD016C49}" srcOrd="0" destOrd="0" presId="urn:microsoft.com/office/officeart/2005/8/layout/venn2"/>
    <dgm:cxn modelId="{26460970-6AFB-4E7A-BF34-2C3556D0DE78}" type="presParOf" srcId="{EC83AF31-403F-0A4D-80C0-9994ABD9041C}" destId="{C9D35199-9681-3743-BEB9-197427D88A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6D057-C48D-4D9B-BEAE-107921F272A3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8BFF4FA2-8426-4A30-9933-A1322A1D0D3C}">
      <dgm:prSet phldrT="[Texto]" custT="1"/>
      <dgm:spPr/>
      <dgm:t>
        <a:bodyPr/>
        <a:lstStyle/>
        <a:p>
          <a:r>
            <a:rPr lang="es-CO" sz="1800" b="1" dirty="0"/>
            <a:t>Mapeo</a:t>
          </a:r>
        </a:p>
      </dgm:t>
    </dgm:pt>
    <dgm:pt modelId="{54C7B6D0-A302-41E7-952A-1E684B396AA0}" type="parTrans" cxnId="{FE59F1CB-4EF2-4033-B05E-B0B576011134}">
      <dgm:prSet/>
      <dgm:spPr/>
      <dgm:t>
        <a:bodyPr/>
        <a:lstStyle/>
        <a:p>
          <a:endParaRPr lang="es-CO" sz="2800"/>
        </a:p>
      </dgm:t>
    </dgm:pt>
    <dgm:pt modelId="{9F7FAC1C-1D08-4995-A38C-6E8476A6A6CB}" type="sibTrans" cxnId="{FE59F1CB-4EF2-4033-B05E-B0B576011134}">
      <dgm:prSet/>
      <dgm:spPr/>
      <dgm:t>
        <a:bodyPr/>
        <a:lstStyle/>
        <a:p>
          <a:endParaRPr lang="es-CO" sz="2800"/>
        </a:p>
      </dgm:t>
    </dgm:pt>
    <dgm:pt modelId="{59174E6E-AEEA-4F74-BA9D-F37A235E5357}">
      <dgm:prSet phldrT="[Texto]" custT="1"/>
      <dgm:spPr/>
      <dgm:t>
        <a:bodyPr/>
        <a:lstStyle/>
        <a:p>
          <a:r>
            <a:rPr lang="es-CO" sz="1200" dirty="0"/>
            <a:t>Fichas técnicas metas ODS</a:t>
          </a:r>
        </a:p>
      </dgm:t>
    </dgm:pt>
    <dgm:pt modelId="{79907363-45E4-403E-8FFB-0C50B9AE0488}" type="parTrans" cxnId="{FC0276D6-EB9A-42EB-822E-A5AB66A747E1}">
      <dgm:prSet/>
      <dgm:spPr/>
      <dgm:t>
        <a:bodyPr/>
        <a:lstStyle/>
        <a:p>
          <a:endParaRPr lang="es-CO" sz="2800"/>
        </a:p>
      </dgm:t>
    </dgm:pt>
    <dgm:pt modelId="{404674BC-5DAE-442F-8B50-A986770AC707}" type="sibTrans" cxnId="{FC0276D6-EB9A-42EB-822E-A5AB66A747E1}">
      <dgm:prSet/>
      <dgm:spPr/>
      <dgm:t>
        <a:bodyPr/>
        <a:lstStyle/>
        <a:p>
          <a:endParaRPr lang="es-CO" sz="2800"/>
        </a:p>
      </dgm:t>
    </dgm:pt>
    <dgm:pt modelId="{8D4B1B4B-040A-489F-A926-C083F51D3101}">
      <dgm:prSet phldrT="[Texto]" custT="1"/>
      <dgm:spPr/>
      <dgm:t>
        <a:bodyPr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Definición de indicadores nacionales</a:t>
          </a:r>
        </a:p>
      </dgm:t>
    </dgm:pt>
    <dgm:pt modelId="{59D232FD-6D49-4885-AB91-D996301D119B}" type="parTrans" cxnId="{312E3098-68DD-4C30-8FDC-B810511241A6}">
      <dgm:prSet/>
      <dgm:spPr/>
      <dgm:t>
        <a:bodyPr/>
        <a:lstStyle/>
        <a:p>
          <a:endParaRPr lang="es-CO" sz="2800"/>
        </a:p>
      </dgm:t>
    </dgm:pt>
    <dgm:pt modelId="{B05E3854-F400-4605-A42C-2667259A30D6}" type="sibTrans" cxnId="{312E3098-68DD-4C30-8FDC-B810511241A6}">
      <dgm:prSet/>
      <dgm:spPr/>
      <dgm:t>
        <a:bodyPr/>
        <a:lstStyle/>
        <a:p>
          <a:endParaRPr lang="es-CO" sz="2800"/>
        </a:p>
      </dgm:t>
    </dgm:pt>
    <dgm:pt modelId="{DCFB143D-8FE4-4F5F-9498-F9C97A5B4BA7}">
      <dgm:prSet phldrT="[Texto]" custT="1"/>
      <dgm:spPr/>
      <dgm:t>
        <a:bodyPr/>
        <a:lstStyle/>
        <a:p>
          <a:r>
            <a:rPr lang="es-CO" sz="1800" b="1" dirty="0"/>
            <a:t>Aprobación CONPES</a:t>
          </a:r>
        </a:p>
      </dgm:t>
    </dgm:pt>
    <dgm:pt modelId="{1BBA0CC2-9CF4-4201-8352-71123D070C42}" type="parTrans" cxnId="{6D9EC9C2-23C1-4B31-AF3D-043AB7FAEDA5}">
      <dgm:prSet/>
      <dgm:spPr/>
      <dgm:t>
        <a:bodyPr/>
        <a:lstStyle/>
        <a:p>
          <a:endParaRPr lang="es-CO" sz="2800"/>
        </a:p>
      </dgm:t>
    </dgm:pt>
    <dgm:pt modelId="{A2B7E278-5442-4524-B29E-D48E7D91BDB3}" type="sibTrans" cxnId="{6D9EC9C2-23C1-4B31-AF3D-043AB7FAEDA5}">
      <dgm:prSet/>
      <dgm:spPr/>
      <dgm:t>
        <a:bodyPr/>
        <a:lstStyle/>
        <a:p>
          <a:endParaRPr lang="es-CO" sz="2800"/>
        </a:p>
      </dgm:t>
    </dgm:pt>
    <dgm:pt modelId="{1BABBF8F-827F-492C-89B5-F66856284BE3}">
      <dgm:prSet phldrT="[Texto]" custT="1"/>
      <dgm:spPr/>
      <dgm:t>
        <a:bodyPr/>
        <a:lstStyle/>
        <a:p>
          <a:r>
            <a:rPr lang="es-CO" sz="1200" dirty="0"/>
            <a:t>Compromiso ODS Consejo de Ministros</a:t>
          </a:r>
        </a:p>
      </dgm:t>
    </dgm:pt>
    <dgm:pt modelId="{310EF032-9D3A-4082-8EED-034E70ED32D8}" type="parTrans" cxnId="{9D1F446D-7F14-4318-A1A5-9A9E1E2A12CD}">
      <dgm:prSet/>
      <dgm:spPr/>
      <dgm:t>
        <a:bodyPr/>
        <a:lstStyle/>
        <a:p>
          <a:endParaRPr lang="es-CO" sz="2800"/>
        </a:p>
      </dgm:t>
    </dgm:pt>
    <dgm:pt modelId="{BCAADC77-295E-4118-A903-0E075E9450D1}" type="sibTrans" cxnId="{9D1F446D-7F14-4318-A1A5-9A9E1E2A12CD}">
      <dgm:prSet/>
      <dgm:spPr/>
      <dgm:t>
        <a:bodyPr/>
        <a:lstStyle/>
        <a:p>
          <a:endParaRPr lang="es-CO" sz="2800"/>
        </a:p>
      </dgm:t>
    </dgm:pt>
    <dgm:pt modelId="{0235E9B6-C7A7-423B-969B-FB868312E04A}">
      <dgm:prSet phldrT="[Texto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Línea base y definición de metas a 2030</a:t>
          </a:r>
        </a:p>
      </dgm:t>
    </dgm:pt>
    <dgm:pt modelId="{C67AE088-5A91-4277-8CCA-65A350E78C4E}" type="parTrans" cxnId="{7701EE8E-A33A-41E7-A83D-98461FE91DF0}">
      <dgm:prSet/>
      <dgm:spPr/>
      <dgm:t>
        <a:bodyPr/>
        <a:lstStyle/>
        <a:p>
          <a:endParaRPr lang="es-ES"/>
        </a:p>
      </dgm:t>
    </dgm:pt>
    <dgm:pt modelId="{B2A2B9F6-B20A-45B9-B079-910E21809EFF}" type="sibTrans" cxnId="{7701EE8E-A33A-41E7-A83D-98461FE91DF0}">
      <dgm:prSet/>
      <dgm:spPr/>
      <dgm:t>
        <a:bodyPr/>
        <a:lstStyle/>
        <a:p>
          <a:endParaRPr lang="es-ES"/>
        </a:p>
      </dgm:t>
    </dgm:pt>
    <dgm:pt modelId="{8A768417-3094-4645-8755-168E37FA89C5}">
      <dgm:prSet phldrT="[Text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Talleres DANE</a:t>
          </a:r>
        </a:p>
      </dgm:t>
    </dgm:pt>
    <dgm:pt modelId="{834C189F-33C6-4A26-8D0B-33782409BB27}" type="parTrans" cxnId="{F47FD9A4-73BF-45DE-912F-2108307ABD50}">
      <dgm:prSet/>
      <dgm:spPr/>
      <dgm:t>
        <a:bodyPr/>
        <a:lstStyle/>
        <a:p>
          <a:endParaRPr lang="es-ES"/>
        </a:p>
      </dgm:t>
    </dgm:pt>
    <dgm:pt modelId="{B9AF76DB-15E5-4050-A8FC-1FD3ED5F890F}" type="sibTrans" cxnId="{F47FD9A4-73BF-45DE-912F-2108307ABD50}">
      <dgm:prSet/>
      <dgm:spPr/>
      <dgm:t>
        <a:bodyPr/>
        <a:lstStyle/>
        <a:p>
          <a:endParaRPr lang="es-ES"/>
        </a:p>
      </dgm:t>
    </dgm:pt>
    <dgm:pt modelId="{DD77889D-9DF6-4712-B017-092A6CCD1051}" type="pres">
      <dgm:prSet presAssocID="{E996D057-C48D-4D9B-BEAE-107921F272A3}" presName="rootnode" presStyleCnt="0">
        <dgm:presLayoutVars>
          <dgm:chMax/>
          <dgm:chPref/>
          <dgm:dir/>
          <dgm:animLvl val="lvl"/>
        </dgm:presLayoutVars>
      </dgm:prSet>
      <dgm:spPr/>
    </dgm:pt>
    <dgm:pt modelId="{16A86CE9-D7AD-416C-A9F6-59A33465D424}" type="pres">
      <dgm:prSet presAssocID="{8BFF4FA2-8426-4A30-9933-A1322A1D0D3C}" presName="composite" presStyleCnt="0"/>
      <dgm:spPr/>
    </dgm:pt>
    <dgm:pt modelId="{98E527CE-F207-49EB-BE92-648D49E79C09}" type="pres">
      <dgm:prSet presAssocID="{8BFF4FA2-8426-4A30-9933-A1322A1D0D3C}" presName="LShape" presStyleLbl="alignNode1" presStyleIdx="0" presStyleCnt="7"/>
      <dgm:spPr/>
    </dgm:pt>
    <dgm:pt modelId="{F1AD358B-AF21-41D8-A957-8096A8B3B695}" type="pres">
      <dgm:prSet presAssocID="{8BFF4FA2-8426-4A30-9933-A1322A1D0D3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EE59308-2732-4E58-8C04-3B8CA7ACF02C}" type="pres">
      <dgm:prSet presAssocID="{8BFF4FA2-8426-4A30-9933-A1322A1D0D3C}" presName="Triangle" presStyleLbl="alignNode1" presStyleIdx="1" presStyleCnt="7"/>
      <dgm:spPr/>
    </dgm:pt>
    <dgm:pt modelId="{3D0BE724-0F1F-44A8-ADC4-62A6D9DE49CD}" type="pres">
      <dgm:prSet presAssocID="{9F7FAC1C-1D08-4995-A38C-6E8476A6A6CB}" presName="sibTrans" presStyleCnt="0"/>
      <dgm:spPr/>
    </dgm:pt>
    <dgm:pt modelId="{00BD790F-7B9B-4E4F-92BC-0284ACAB525F}" type="pres">
      <dgm:prSet presAssocID="{9F7FAC1C-1D08-4995-A38C-6E8476A6A6CB}" presName="space" presStyleCnt="0"/>
      <dgm:spPr/>
    </dgm:pt>
    <dgm:pt modelId="{150E52DF-9E6A-48E0-96DA-66B89EE64D64}" type="pres">
      <dgm:prSet presAssocID="{8D4B1B4B-040A-489F-A926-C083F51D3101}" presName="composite" presStyleCnt="0"/>
      <dgm:spPr/>
    </dgm:pt>
    <dgm:pt modelId="{C0B625BB-1364-4CB2-AF46-C8902F61A8A3}" type="pres">
      <dgm:prSet presAssocID="{8D4B1B4B-040A-489F-A926-C083F51D3101}" presName="LShape" presStyleLbl="alignNode1" presStyleIdx="2" presStyleCnt="7"/>
      <dgm:spPr/>
    </dgm:pt>
    <dgm:pt modelId="{A104CEB2-2B78-49E7-9319-BDE5C77510D6}" type="pres">
      <dgm:prSet presAssocID="{8D4B1B4B-040A-489F-A926-C083F51D3101}" presName="ParentText" presStyleLbl="revTx" presStyleIdx="1" presStyleCnt="4" custScaleX="112643" custLinFactNeighborX="5720">
        <dgm:presLayoutVars>
          <dgm:chMax val="0"/>
          <dgm:chPref val="0"/>
          <dgm:bulletEnabled val="1"/>
        </dgm:presLayoutVars>
      </dgm:prSet>
      <dgm:spPr/>
    </dgm:pt>
    <dgm:pt modelId="{20781E97-4CFF-4201-9457-44CB43FCAAD8}" type="pres">
      <dgm:prSet presAssocID="{8D4B1B4B-040A-489F-A926-C083F51D3101}" presName="Triangle" presStyleLbl="alignNode1" presStyleIdx="3" presStyleCnt="7"/>
      <dgm:spPr/>
    </dgm:pt>
    <dgm:pt modelId="{3ADBBA41-84F9-438C-BF04-98DF4B3DABF7}" type="pres">
      <dgm:prSet presAssocID="{B05E3854-F400-4605-A42C-2667259A30D6}" presName="sibTrans" presStyleCnt="0"/>
      <dgm:spPr/>
    </dgm:pt>
    <dgm:pt modelId="{EE833C1D-C98E-4045-A4CB-4AE54485B9D7}" type="pres">
      <dgm:prSet presAssocID="{B05E3854-F400-4605-A42C-2667259A30D6}" presName="space" presStyleCnt="0"/>
      <dgm:spPr/>
    </dgm:pt>
    <dgm:pt modelId="{4D195032-CEAF-4DAE-BD4B-3F7D4618FF49}" type="pres">
      <dgm:prSet presAssocID="{0235E9B6-C7A7-423B-969B-FB868312E04A}" presName="composite" presStyleCnt="0"/>
      <dgm:spPr/>
    </dgm:pt>
    <dgm:pt modelId="{91F1E925-27C0-4BDF-8CBE-A1DD52E54B6F}" type="pres">
      <dgm:prSet presAssocID="{0235E9B6-C7A7-423B-969B-FB868312E04A}" presName="LShape" presStyleLbl="alignNode1" presStyleIdx="4" presStyleCnt="7"/>
      <dgm:spPr/>
    </dgm:pt>
    <dgm:pt modelId="{5C8A8D36-5FB1-4795-AD94-CDE74F0B50A1}" type="pres">
      <dgm:prSet presAssocID="{0235E9B6-C7A7-423B-969B-FB868312E04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C7B772D-408D-4568-AA3F-82FA9CCC8D2E}" type="pres">
      <dgm:prSet presAssocID="{0235E9B6-C7A7-423B-969B-FB868312E04A}" presName="Triangle" presStyleLbl="alignNode1" presStyleIdx="5" presStyleCnt="7"/>
      <dgm:spPr/>
    </dgm:pt>
    <dgm:pt modelId="{7DB5732C-B652-43C5-B3D0-92C971FEBD59}" type="pres">
      <dgm:prSet presAssocID="{B2A2B9F6-B20A-45B9-B079-910E21809EFF}" presName="sibTrans" presStyleCnt="0"/>
      <dgm:spPr/>
    </dgm:pt>
    <dgm:pt modelId="{72AF69C1-A933-4E82-9BA5-2A0631CDD966}" type="pres">
      <dgm:prSet presAssocID="{B2A2B9F6-B20A-45B9-B079-910E21809EFF}" presName="space" presStyleCnt="0"/>
      <dgm:spPr/>
    </dgm:pt>
    <dgm:pt modelId="{4587B193-32D9-48AC-B838-FF489A06AA65}" type="pres">
      <dgm:prSet presAssocID="{DCFB143D-8FE4-4F5F-9498-F9C97A5B4BA7}" presName="composite" presStyleCnt="0"/>
      <dgm:spPr/>
    </dgm:pt>
    <dgm:pt modelId="{94E0087F-EC9E-43EC-82A8-BD37F128F295}" type="pres">
      <dgm:prSet presAssocID="{DCFB143D-8FE4-4F5F-9498-F9C97A5B4BA7}" presName="LShape" presStyleLbl="alignNode1" presStyleIdx="6" presStyleCnt="7"/>
      <dgm:spPr/>
    </dgm:pt>
    <dgm:pt modelId="{59A383A5-9632-44D8-9B5D-A611FFBCE872}" type="pres">
      <dgm:prSet presAssocID="{DCFB143D-8FE4-4F5F-9498-F9C97A5B4BA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F6449F7-6BDE-4B92-BDB1-0D8CF3F2BFAF}" type="presOf" srcId="{E996D057-C48D-4D9B-BEAE-107921F272A3}" destId="{DD77889D-9DF6-4712-B017-092A6CCD1051}" srcOrd="0" destOrd="0" presId="urn:microsoft.com/office/officeart/2009/3/layout/StepUpProcess"/>
    <dgm:cxn modelId="{9D1F446D-7F14-4318-A1A5-9A9E1E2A12CD}" srcId="{DCFB143D-8FE4-4F5F-9498-F9C97A5B4BA7}" destId="{1BABBF8F-827F-492C-89B5-F66856284BE3}" srcOrd="0" destOrd="0" parTransId="{310EF032-9D3A-4082-8EED-034E70ED32D8}" sibTransId="{BCAADC77-295E-4118-A903-0E075E9450D1}"/>
    <dgm:cxn modelId="{F47FD9A4-73BF-45DE-912F-2108307ABD50}" srcId="{8D4B1B4B-040A-489F-A926-C083F51D3101}" destId="{8A768417-3094-4645-8755-168E37FA89C5}" srcOrd="0" destOrd="0" parTransId="{834C189F-33C6-4A26-8D0B-33782409BB27}" sibTransId="{B9AF76DB-15E5-4050-A8FC-1FD3ED5F890F}"/>
    <dgm:cxn modelId="{F5299550-1185-43D9-8AB7-E4C4B7CDFC1F}" type="presOf" srcId="{DCFB143D-8FE4-4F5F-9498-F9C97A5B4BA7}" destId="{59A383A5-9632-44D8-9B5D-A611FFBCE872}" srcOrd="0" destOrd="0" presId="urn:microsoft.com/office/officeart/2009/3/layout/StepUpProcess"/>
    <dgm:cxn modelId="{7701EE8E-A33A-41E7-A83D-98461FE91DF0}" srcId="{E996D057-C48D-4D9B-BEAE-107921F272A3}" destId="{0235E9B6-C7A7-423B-969B-FB868312E04A}" srcOrd="2" destOrd="0" parTransId="{C67AE088-5A91-4277-8CCA-65A350E78C4E}" sibTransId="{B2A2B9F6-B20A-45B9-B079-910E21809EFF}"/>
    <dgm:cxn modelId="{D217B81E-A01A-4F43-9257-3EE5A4164569}" type="presOf" srcId="{8BFF4FA2-8426-4A30-9933-A1322A1D0D3C}" destId="{F1AD358B-AF21-41D8-A957-8096A8B3B695}" srcOrd="0" destOrd="0" presId="urn:microsoft.com/office/officeart/2009/3/layout/StepUpProcess"/>
    <dgm:cxn modelId="{72F62004-0742-4DC1-80DC-87DAC9F2E720}" type="presOf" srcId="{8D4B1B4B-040A-489F-A926-C083F51D3101}" destId="{A104CEB2-2B78-49E7-9319-BDE5C77510D6}" srcOrd="0" destOrd="0" presId="urn:microsoft.com/office/officeart/2009/3/layout/StepUpProcess"/>
    <dgm:cxn modelId="{B7157957-3A74-42EB-8DE8-89D4EEA4E82D}" type="presOf" srcId="{59174E6E-AEEA-4F74-BA9D-F37A235E5357}" destId="{F1AD358B-AF21-41D8-A957-8096A8B3B695}" srcOrd="0" destOrd="1" presId="urn:microsoft.com/office/officeart/2009/3/layout/StepUpProcess"/>
    <dgm:cxn modelId="{312E3098-68DD-4C30-8FDC-B810511241A6}" srcId="{E996D057-C48D-4D9B-BEAE-107921F272A3}" destId="{8D4B1B4B-040A-489F-A926-C083F51D3101}" srcOrd="1" destOrd="0" parTransId="{59D232FD-6D49-4885-AB91-D996301D119B}" sibTransId="{B05E3854-F400-4605-A42C-2667259A30D6}"/>
    <dgm:cxn modelId="{FE59F1CB-4EF2-4033-B05E-B0B576011134}" srcId="{E996D057-C48D-4D9B-BEAE-107921F272A3}" destId="{8BFF4FA2-8426-4A30-9933-A1322A1D0D3C}" srcOrd="0" destOrd="0" parTransId="{54C7B6D0-A302-41E7-952A-1E684B396AA0}" sibTransId="{9F7FAC1C-1D08-4995-A38C-6E8476A6A6CB}"/>
    <dgm:cxn modelId="{6D9EC9C2-23C1-4B31-AF3D-043AB7FAEDA5}" srcId="{E996D057-C48D-4D9B-BEAE-107921F272A3}" destId="{DCFB143D-8FE4-4F5F-9498-F9C97A5B4BA7}" srcOrd="3" destOrd="0" parTransId="{1BBA0CC2-9CF4-4201-8352-71123D070C42}" sibTransId="{A2B7E278-5442-4524-B29E-D48E7D91BDB3}"/>
    <dgm:cxn modelId="{354F1300-5EF2-4DC4-8AB9-CF98914D143F}" type="presOf" srcId="{0235E9B6-C7A7-423B-969B-FB868312E04A}" destId="{5C8A8D36-5FB1-4795-AD94-CDE74F0B50A1}" srcOrd="0" destOrd="0" presId="urn:microsoft.com/office/officeart/2009/3/layout/StepUpProcess"/>
    <dgm:cxn modelId="{5FFCED7E-93A3-40BF-9C2F-62EA3B06FDF1}" type="presOf" srcId="{1BABBF8F-827F-492C-89B5-F66856284BE3}" destId="{59A383A5-9632-44D8-9B5D-A611FFBCE872}" srcOrd="0" destOrd="1" presId="urn:microsoft.com/office/officeart/2009/3/layout/StepUpProcess"/>
    <dgm:cxn modelId="{560CD8F2-95A3-4BF4-B3B7-EFD0E268D2D7}" type="presOf" srcId="{8A768417-3094-4645-8755-168E37FA89C5}" destId="{A104CEB2-2B78-49E7-9319-BDE5C77510D6}" srcOrd="0" destOrd="1" presId="urn:microsoft.com/office/officeart/2009/3/layout/StepUpProcess"/>
    <dgm:cxn modelId="{FC0276D6-EB9A-42EB-822E-A5AB66A747E1}" srcId="{8BFF4FA2-8426-4A30-9933-A1322A1D0D3C}" destId="{59174E6E-AEEA-4F74-BA9D-F37A235E5357}" srcOrd="0" destOrd="0" parTransId="{79907363-45E4-403E-8FFB-0C50B9AE0488}" sibTransId="{404674BC-5DAE-442F-8B50-A986770AC707}"/>
    <dgm:cxn modelId="{2C75FA77-BA91-468B-8349-0B94675BF536}" type="presParOf" srcId="{DD77889D-9DF6-4712-B017-092A6CCD1051}" destId="{16A86CE9-D7AD-416C-A9F6-59A33465D424}" srcOrd="0" destOrd="0" presId="urn:microsoft.com/office/officeart/2009/3/layout/StepUpProcess"/>
    <dgm:cxn modelId="{6788AC57-E9F9-4879-87F9-A6A1B67651BA}" type="presParOf" srcId="{16A86CE9-D7AD-416C-A9F6-59A33465D424}" destId="{98E527CE-F207-49EB-BE92-648D49E79C09}" srcOrd="0" destOrd="0" presId="urn:microsoft.com/office/officeart/2009/3/layout/StepUpProcess"/>
    <dgm:cxn modelId="{98B2CCC6-F088-444E-A7E7-F342A9BB3CF7}" type="presParOf" srcId="{16A86CE9-D7AD-416C-A9F6-59A33465D424}" destId="{F1AD358B-AF21-41D8-A957-8096A8B3B695}" srcOrd="1" destOrd="0" presId="urn:microsoft.com/office/officeart/2009/3/layout/StepUpProcess"/>
    <dgm:cxn modelId="{80C3A3F9-7630-4998-9393-6960EE312188}" type="presParOf" srcId="{16A86CE9-D7AD-416C-A9F6-59A33465D424}" destId="{AEE59308-2732-4E58-8C04-3B8CA7ACF02C}" srcOrd="2" destOrd="0" presId="urn:microsoft.com/office/officeart/2009/3/layout/StepUpProcess"/>
    <dgm:cxn modelId="{63783907-52A3-41D6-950D-C6F5D27FF80E}" type="presParOf" srcId="{DD77889D-9DF6-4712-B017-092A6CCD1051}" destId="{3D0BE724-0F1F-44A8-ADC4-62A6D9DE49CD}" srcOrd="1" destOrd="0" presId="urn:microsoft.com/office/officeart/2009/3/layout/StepUpProcess"/>
    <dgm:cxn modelId="{A83CB504-147A-4074-A28D-5ABE77775697}" type="presParOf" srcId="{3D0BE724-0F1F-44A8-ADC4-62A6D9DE49CD}" destId="{00BD790F-7B9B-4E4F-92BC-0284ACAB525F}" srcOrd="0" destOrd="0" presId="urn:microsoft.com/office/officeart/2009/3/layout/StepUpProcess"/>
    <dgm:cxn modelId="{0A8B3E4C-6D81-4AE6-AF7A-FC057776520C}" type="presParOf" srcId="{DD77889D-9DF6-4712-B017-092A6CCD1051}" destId="{150E52DF-9E6A-48E0-96DA-66B89EE64D64}" srcOrd="2" destOrd="0" presId="urn:microsoft.com/office/officeart/2009/3/layout/StepUpProcess"/>
    <dgm:cxn modelId="{A4000400-3ED7-4B5C-A935-452C56CDD8F0}" type="presParOf" srcId="{150E52DF-9E6A-48E0-96DA-66B89EE64D64}" destId="{C0B625BB-1364-4CB2-AF46-C8902F61A8A3}" srcOrd="0" destOrd="0" presId="urn:microsoft.com/office/officeart/2009/3/layout/StepUpProcess"/>
    <dgm:cxn modelId="{84E0F1EA-C00F-481F-9B3C-3BC287730A4E}" type="presParOf" srcId="{150E52DF-9E6A-48E0-96DA-66B89EE64D64}" destId="{A104CEB2-2B78-49E7-9319-BDE5C77510D6}" srcOrd="1" destOrd="0" presId="urn:microsoft.com/office/officeart/2009/3/layout/StepUpProcess"/>
    <dgm:cxn modelId="{104B9AA9-8509-44DE-A6E2-711B8C4856E6}" type="presParOf" srcId="{150E52DF-9E6A-48E0-96DA-66B89EE64D64}" destId="{20781E97-4CFF-4201-9457-44CB43FCAAD8}" srcOrd="2" destOrd="0" presId="urn:microsoft.com/office/officeart/2009/3/layout/StepUpProcess"/>
    <dgm:cxn modelId="{FBA1BBA1-5F38-47DA-9175-B0AF64FC446E}" type="presParOf" srcId="{DD77889D-9DF6-4712-B017-092A6CCD1051}" destId="{3ADBBA41-84F9-438C-BF04-98DF4B3DABF7}" srcOrd="3" destOrd="0" presId="urn:microsoft.com/office/officeart/2009/3/layout/StepUpProcess"/>
    <dgm:cxn modelId="{9F2E50CB-B1DB-4CB6-A7E1-9DE43F725333}" type="presParOf" srcId="{3ADBBA41-84F9-438C-BF04-98DF4B3DABF7}" destId="{EE833C1D-C98E-4045-A4CB-4AE54485B9D7}" srcOrd="0" destOrd="0" presId="urn:microsoft.com/office/officeart/2009/3/layout/StepUpProcess"/>
    <dgm:cxn modelId="{982873E0-88A2-4543-819F-CAF27C68528E}" type="presParOf" srcId="{DD77889D-9DF6-4712-B017-092A6CCD1051}" destId="{4D195032-CEAF-4DAE-BD4B-3F7D4618FF49}" srcOrd="4" destOrd="0" presId="urn:microsoft.com/office/officeart/2009/3/layout/StepUpProcess"/>
    <dgm:cxn modelId="{969A4F3F-0E20-4315-AB85-490D1210B119}" type="presParOf" srcId="{4D195032-CEAF-4DAE-BD4B-3F7D4618FF49}" destId="{91F1E925-27C0-4BDF-8CBE-A1DD52E54B6F}" srcOrd="0" destOrd="0" presId="urn:microsoft.com/office/officeart/2009/3/layout/StepUpProcess"/>
    <dgm:cxn modelId="{198D3A0B-1905-4A59-9F0A-DB3E3F030CA0}" type="presParOf" srcId="{4D195032-CEAF-4DAE-BD4B-3F7D4618FF49}" destId="{5C8A8D36-5FB1-4795-AD94-CDE74F0B50A1}" srcOrd="1" destOrd="0" presId="urn:microsoft.com/office/officeart/2009/3/layout/StepUpProcess"/>
    <dgm:cxn modelId="{707914E3-8F33-4F20-9B7A-95D24E1F584D}" type="presParOf" srcId="{4D195032-CEAF-4DAE-BD4B-3F7D4618FF49}" destId="{6C7B772D-408D-4568-AA3F-82FA9CCC8D2E}" srcOrd="2" destOrd="0" presId="urn:microsoft.com/office/officeart/2009/3/layout/StepUpProcess"/>
    <dgm:cxn modelId="{B356DA50-BF45-4C03-9627-CFFA8F6E6742}" type="presParOf" srcId="{DD77889D-9DF6-4712-B017-092A6CCD1051}" destId="{7DB5732C-B652-43C5-B3D0-92C971FEBD59}" srcOrd="5" destOrd="0" presId="urn:microsoft.com/office/officeart/2009/3/layout/StepUpProcess"/>
    <dgm:cxn modelId="{669CEABE-AC8C-4793-8C12-BBBD16D039F3}" type="presParOf" srcId="{7DB5732C-B652-43C5-B3D0-92C971FEBD59}" destId="{72AF69C1-A933-4E82-9BA5-2A0631CDD966}" srcOrd="0" destOrd="0" presId="urn:microsoft.com/office/officeart/2009/3/layout/StepUpProcess"/>
    <dgm:cxn modelId="{4BDE9706-7F41-4A77-A4C7-3FFB97F8A436}" type="presParOf" srcId="{DD77889D-9DF6-4712-B017-092A6CCD1051}" destId="{4587B193-32D9-48AC-B838-FF489A06AA65}" srcOrd="6" destOrd="0" presId="urn:microsoft.com/office/officeart/2009/3/layout/StepUpProcess"/>
    <dgm:cxn modelId="{189DA070-015D-4730-85A4-E170D75DFD9C}" type="presParOf" srcId="{4587B193-32D9-48AC-B838-FF489A06AA65}" destId="{94E0087F-EC9E-43EC-82A8-BD37F128F295}" srcOrd="0" destOrd="0" presId="urn:microsoft.com/office/officeart/2009/3/layout/StepUpProcess"/>
    <dgm:cxn modelId="{F85ED6B4-7CB0-4AA5-98ED-21528CC786B4}" type="presParOf" srcId="{4587B193-32D9-48AC-B838-FF489A06AA65}" destId="{59A383A5-9632-44D8-9B5D-A611FFBCE87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1079-4363-4F6B-8849-222F35F239D7}">
      <dsp:nvSpPr>
        <dsp:cNvPr id="0" name=""/>
        <dsp:cNvSpPr/>
      </dsp:nvSpPr>
      <dsp:spPr>
        <a:xfrm>
          <a:off x="2747431" y="1473580"/>
          <a:ext cx="945414" cy="792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effectLst/>
            </a:rPr>
            <a:t>169 METAS ODS </a:t>
          </a:r>
        </a:p>
      </dsp:txBody>
      <dsp:txXfrm>
        <a:off x="2885884" y="1589603"/>
        <a:ext cx="668508" cy="560207"/>
      </dsp:txXfrm>
    </dsp:sp>
    <dsp:sp modelId="{9964A6FB-8C88-4EA7-92BC-6B4FB5CE0E2F}">
      <dsp:nvSpPr>
        <dsp:cNvPr id="0" name=""/>
        <dsp:cNvSpPr/>
      </dsp:nvSpPr>
      <dsp:spPr>
        <a:xfrm rot="16200000">
          <a:off x="3099913" y="1057600"/>
          <a:ext cx="240449" cy="391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135981" y="1172046"/>
        <a:ext cx="168314" cy="235135"/>
      </dsp:txXfrm>
    </dsp:sp>
    <dsp:sp modelId="{FF327869-DCD3-44AA-90D9-3D20FFB43172}">
      <dsp:nvSpPr>
        <dsp:cNvPr id="0" name=""/>
        <dsp:cNvSpPr/>
      </dsp:nvSpPr>
      <dsp:spPr>
        <a:xfrm>
          <a:off x="2318039" y="40162"/>
          <a:ext cx="1804197" cy="979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none" kern="1200" dirty="0">
              <a:solidFill>
                <a:srgbClr val="C00000"/>
              </a:solidFill>
              <a:effectLst/>
            </a:rPr>
            <a:t>135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none" kern="1200" dirty="0">
              <a:effectLst/>
            </a:rPr>
            <a:t>Gobierno Nacional </a:t>
          </a:r>
        </a:p>
      </dsp:txBody>
      <dsp:txXfrm>
        <a:off x="2582258" y="183641"/>
        <a:ext cx="1275759" cy="692781"/>
      </dsp:txXfrm>
    </dsp:sp>
    <dsp:sp modelId="{235C2949-EAF1-49F9-8972-2C8155E8BE80}">
      <dsp:nvSpPr>
        <dsp:cNvPr id="0" name=""/>
        <dsp:cNvSpPr/>
      </dsp:nvSpPr>
      <dsp:spPr>
        <a:xfrm rot="21588509">
          <a:off x="3784503" y="1671506"/>
          <a:ext cx="220823" cy="391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784503" y="1749995"/>
        <a:ext cx="154576" cy="235135"/>
      </dsp:txXfrm>
    </dsp:sp>
    <dsp:sp modelId="{387815E6-AE81-4A69-B639-8098DC92546A}">
      <dsp:nvSpPr>
        <dsp:cNvPr id="0" name=""/>
        <dsp:cNvSpPr/>
      </dsp:nvSpPr>
      <dsp:spPr>
        <a:xfrm>
          <a:off x="4109469" y="1207006"/>
          <a:ext cx="2219129" cy="1312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none" kern="1200" dirty="0">
              <a:solidFill>
                <a:srgbClr val="C00000"/>
              </a:solidFill>
              <a:effectLst/>
            </a:rPr>
            <a:t>34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none" kern="1200" dirty="0">
              <a:solidFill>
                <a:schemeClr val="tx1"/>
              </a:solidFill>
              <a:effectLst/>
            </a:rPr>
            <a:t>Trabajo conjunto internacional </a:t>
          </a:r>
        </a:p>
      </dsp:txBody>
      <dsp:txXfrm>
        <a:off x="4434453" y="1399150"/>
        <a:ext cx="1569161" cy="927751"/>
      </dsp:txXfrm>
    </dsp:sp>
    <dsp:sp modelId="{BA942254-351C-4EDC-B68C-E60228A80B1A}">
      <dsp:nvSpPr>
        <dsp:cNvPr id="0" name=""/>
        <dsp:cNvSpPr/>
      </dsp:nvSpPr>
      <dsp:spPr>
        <a:xfrm rot="5400000">
          <a:off x="3022326" y="2431921"/>
          <a:ext cx="395623" cy="391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081110" y="2451516"/>
        <a:ext cx="278056" cy="235135"/>
      </dsp:txXfrm>
    </dsp:sp>
    <dsp:sp modelId="{62095E5D-085F-455A-B30D-7B1554ECD280}">
      <dsp:nvSpPr>
        <dsp:cNvPr id="0" name=""/>
        <dsp:cNvSpPr/>
      </dsp:nvSpPr>
      <dsp:spPr>
        <a:xfrm>
          <a:off x="2005500" y="3012293"/>
          <a:ext cx="2429275" cy="1176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none" kern="1200" dirty="0">
              <a:solidFill>
                <a:srgbClr val="C00000"/>
              </a:solidFill>
              <a:effectLst/>
            </a:rPr>
            <a:t>88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none" kern="1200" dirty="0">
              <a:effectLst/>
            </a:rPr>
            <a:t>requieren compromiso del sector privado </a:t>
          </a:r>
        </a:p>
      </dsp:txBody>
      <dsp:txXfrm>
        <a:off x="2361259" y="3184537"/>
        <a:ext cx="1717757" cy="831669"/>
      </dsp:txXfrm>
    </dsp:sp>
    <dsp:sp modelId="{C27D0943-736A-421C-8B9F-2803DFB36DF6}">
      <dsp:nvSpPr>
        <dsp:cNvPr id="0" name=""/>
        <dsp:cNvSpPr/>
      </dsp:nvSpPr>
      <dsp:spPr>
        <a:xfrm rot="10842857">
          <a:off x="2518503" y="1666023"/>
          <a:ext cx="161820" cy="391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2567047" y="1744704"/>
        <a:ext cx="113274" cy="235135"/>
      </dsp:txXfrm>
    </dsp:sp>
    <dsp:sp modelId="{A0F82B9A-0FC4-4C73-869F-2E762C259F58}">
      <dsp:nvSpPr>
        <dsp:cNvPr id="0" name=""/>
        <dsp:cNvSpPr/>
      </dsp:nvSpPr>
      <dsp:spPr>
        <a:xfrm>
          <a:off x="0" y="1156066"/>
          <a:ext cx="2442484" cy="1377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none" kern="1200" dirty="0">
              <a:solidFill>
                <a:srgbClr val="C00000"/>
              </a:solidFill>
              <a:effectLst/>
            </a:rPr>
            <a:t>110 </a:t>
          </a:r>
          <a:r>
            <a:rPr lang="es-CO" sz="1600" b="1" u="none" kern="1200" dirty="0">
              <a:effectLst/>
            </a:rPr>
            <a:t>corresponsabilidad gobiernos </a:t>
          </a:r>
          <a:r>
            <a:rPr lang="es-CO" sz="1600" b="1" u="none" kern="1200" dirty="0" err="1">
              <a:effectLst/>
            </a:rPr>
            <a:t>subnacionales</a:t>
          </a:r>
          <a:r>
            <a:rPr lang="es-CO" sz="1600" b="1" u="none" kern="1200" dirty="0">
              <a:effectLst/>
            </a:rPr>
            <a:t> </a:t>
          </a:r>
        </a:p>
      </dsp:txBody>
      <dsp:txXfrm>
        <a:off x="357694" y="1357787"/>
        <a:ext cx="1727096" cy="973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66E8B-4DEE-3A40-A3A0-F4F9117825FF}">
      <dsp:nvSpPr>
        <dsp:cNvPr id="0" name=""/>
        <dsp:cNvSpPr/>
      </dsp:nvSpPr>
      <dsp:spPr>
        <a:xfrm>
          <a:off x="1108972" y="0"/>
          <a:ext cx="5141843" cy="51418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ODS</a:t>
          </a:r>
        </a:p>
      </dsp:txBody>
      <dsp:txXfrm>
        <a:off x="2715798" y="257092"/>
        <a:ext cx="1928191" cy="514184"/>
      </dsp:txXfrm>
    </dsp:sp>
    <dsp:sp modelId="{664559DE-6764-5141-A673-258428101A5E}">
      <dsp:nvSpPr>
        <dsp:cNvPr id="0" name=""/>
        <dsp:cNvSpPr/>
      </dsp:nvSpPr>
      <dsp:spPr>
        <a:xfrm>
          <a:off x="1471729" y="771276"/>
          <a:ext cx="4370566" cy="43705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PND</a:t>
          </a:r>
        </a:p>
      </dsp:txBody>
      <dsp:txXfrm>
        <a:off x="2714609" y="1022584"/>
        <a:ext cx="1884806" cy="502615"/>
      </dsp:txXfrm>
    </dsp:sp>
    <dsp:sp modelId="{A2A9710A-0566-014B-89C9-FE0A65C92DAB}">
      <dsp:nvSpPr>
        <dsp:cNvPr id="0" name=""/>
        <dsp:cNvSpPr/>
      </dsp:nvSpPr>
      <dsp:spPr>
        <a:xfrm>
          <a:off x="1857367" y="1542552"/>
          <a:ext cx="3599290" cy="35992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CRECIMIENTO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VERDE</a:t>
          </a:r>
        </a:p>
      </dsp:txBody>
      <dsp:txXfrm>
        <a:off x="2725696" y="1790903"/>
        <a:ext cx="1862632" cy="496702"/>
      </dsp:txXfrm>
    </dsp:sp>
    <dsp:sp modelId="{A6C0B3FF-EF78-134D-89ED-0923D0A79FBD}">
      <dsp:nvSpPr>
        <dsp:cNvPr id="0" name=""/>
        <dsp:cNvSpPr/>
      </dsp:nvSpPr>
      <dsp:spPr>
        <a:xfrm>
          <a:off x="2294758" y="2313829"/>
          <a:ext cx="2828013" cy="28280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OCDE</a:t>
          </a:r>
        </a:p>
      </dsp:txBody>
      <dsp:txXfrm>
        <a:off x="2945201" y="2568350"/>
        <a:ext cx="1527127" cy="509042"/>
      </dsp:txXfrm>
    </dsp:sp>
    <dsp:sp modelId="{0BF04260-AB62-0846-B418-A4BFAD016C49}">
      <dsp:nvSpPr>
        <dsp:cNvPr id="0" name=""/>
        <dsp:cNvSpPr/>
      </dsp:nvSpPr>
      <dsp:spPr>
        <a:xfrm>
          <a:off x="2628644" y="3085105"/>
          <a:ext cx="2056737" cy="205673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CONSTRUCCÓN DE PAZ</a:t>
          </a:r>
        </a:p>
      </dsp:txBody>
      <dsp:txXfrm>
        <a:off x="2929846" y="3599290"/>
        <a:ext cx="1454332" cy="1028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527CE-F207-49EB-BE92-648D49E79C09}">
      <dsp:nvSpPr>
        <dsp:cNvPr id="0" name=""/>
        <dsp:cNvSpPr/>
      </dsp:nvSpPr>
      <dsp:spPr>
        <a:xfrm rot="5400000">
          <a:off x="375541" y="1817780"/>
          <a:ext cx="1124398" cy="187097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D358B-AF21-41D8-A957-8096A8B3B695}">
      <dsp:nvSpPr>
        <dsp:cNvPr id="0" name=""/>
        <dsp:cNvSpPr/>
      </dsp:nvSpPr>
      <dsp:spPr>
        <a:xfrm>
          <a:off x="187851" y="2376798"/>
          <a:ext cx="1689125" cy="148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Mapeo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Fichas técnicas metas ODS</a:t>
          </a:r>
        </a:p>
      </dsp:txBody>
      <dsp:txXfrm>
        <a:off x="187851" y="2376798"/>
        <a:ext cx="1689125" cy="1480617"/>
      </dsp:txXfrm>
    </dsp:sp>
    <dsp:sp modelId="{AEE59308-2732-4E58-8C04-3B8CA7ACF02C}">
      <dsp:nvSpPr>
        <dsp:cNvPr id="0" name=""/>
        <dsp:cNvSpPr/>
      </dsp:nvSpPr>
      <dsp:spPr>
        <a:xfrm>
          <a:off x="1558274" y="1680037"/>
          <a:ext cx="318702" cy="318702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625BB-1364-4CB2-AF46-C8902F61A8A3}">
      <dsp:nvSpPr>
        <dsp:cNvPr id="0" name=""/>
        <dsp:cNvSpPr/>
      </dsp:nvSpPr>
      <dsp:spPr>
        <a:xfrm rot="5400000">
          <a:off x="2443361" y="1306096"/>
          <a:ext cx="1124398" cy="187097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4CEB2-2B78-49E7-9319-BDE5C77510D6}">
      <dsp:nvSpPr>
        <dsp:cNvPr id="0" name=""/>
        <dsp:cNvSpPr/>
      </dsp:nvSpPr>
      <dsp:spPr>
        <a:xfrm>
          <a:off x="2245511" y="1865114"/>
          <a:ext cx="1902681" cy="148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Definición de indicadores nacionales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Talleres DANE</a:t>
          </a:r>
        </a:p>
      </dsp:txBody>
      <dsp:txXfrm>
        <a:off x="2245511" y="1865114"/>
        <a:ext cx="1902681" cy="1480617"/>
      </dsp:txXfrm>
    </dsp:sp>
    <dsp:sp modelId="{20781E97-4CFF-4201-9457-44CB43FCAAD8}">
      <dsp:nvSpPr>
        <dsp:cNvPr id="0" name=""/>
        <dsp:cNvSpPr/>
      </dsp:nvSpPr>
      <dsp:spPr>
        <a:xfrm>
          <a:off x="3626093" y="1168353"/>
          <a:ext cx="318702" cy="318702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1E925-27C0-4BDF-8CBE-A1DD52E54B6F}">
      <dsp:nvSpPr>
        <dsp:cNvPr id="0" name=""/>
        <dsp:cNvSpPr/>
      </dsp:nvSpPr>
      <dsp:spPr>
        <a:xfrm rot="5400000">
          <a:off x="4511180" y="794412"/>
          <a:ext cx="1124398" cy="187097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8D36-5FB1-4795-AD94-CDE74F0B50A1}">
      <dsp:nvSpPr>
        <dsp:cNvPr id="0" name=""/>
        <dsp:cNvSpPr/>
      </dsp:nvSpPr>
      <dsp:spPr>
        <a:xfrm>
          <a:off x="4323490" y="1353430"/>
          <a:ext cx="1689125" cy="148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Línea base y definición de metas a 2030</a:t>
          </a:r>
        </a:p>
      </dsp:txBody>
      <dsp:txXfrm>
        <a:off x="4323490" y="1353430"/>
        <a:ext cx="1689125" cy="1480617"/>
      </dsp:txXfrm>
    </dsp:sp>
    <dsp:sp modelId="{6C7B772D-408D-4568-AA3F-82FA9CCC8D2E}">
      <dsp:nvSpPr>
        <dsp:cNvPr id="0" name=""/>
        <dsp:cNvSpPr/>
      </dsp:nvSpPr>
      <dsp:spPr>
        <a:xfrm>
          <a:off x="5693912" y="656669"/>
          <a:ext cx="318702" cy="318702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0087F-EC9E-43EC-82A8-BD37F128F295}">
      <dsp:nvSpPr>
        <dsp:cNvPr id="0" name=""/>
        <dsp:cNvSpPr/>
      </dsp:nvSpPr>
      <dsp:spPr>
        <a:xfrm rot="5400000">
          <a:off x="6578999" y="282728"/>
          <a:ext cx="1124398" cy="187097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383A5-9632-44D8-9B5D-A611FFBCE872}">
      <dsp:nvSpPr>
        <dsp:cNvPr id="0" name=""/>
        <dsp:cNvSpPr/>
      </dsp:nvSpPr>
      <dsp:spPr>
        <a:xfrm>
          <a:off x="6391309" y="841746"/>
          <a:ext cx="1689125" cy="148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Aprobación CONPES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Compromiso ODS Consejo de Ministros</a:t>
          </a:r>
        </a:p>
      </dsp:txBody>
      <dsp:txXfrm>
        <a:off x="6391309" y="841746"/>
        <a:ext cx="1689125" cy="1480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331A4-84D2-42CE-B0AC-983E84675431}" type="datetimeFigureOut">
              <a:rPr lang="es-CO" smtClean="0"/>
              <a:t>31/08/2016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71B3-934D-43D8-948B-E6A484FF4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28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88F16A-EC46-4E47-9376-3EC8B6FB15F0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009D16-3193-4F1E-81E1-7EE30CB259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5188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7638" y="1574800"/>
            <a:ext cx="5670551" cy="4252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E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s-CO" altLang="es-ES" dirty="0">
              <a:ea typeface="ＭＳ Ｐゴシック" charset="-128"/>
            </a:endParaRPr>
          </a:p>
        </p:txBody>
      </p:sp>
      <p:sp>
        <p:nvSpPr>
          <p:cNvPr id="337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12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1337" indent="-296668" defTabSz="6312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6672" indent="-237334" defTabSz="6312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343" indent="-237334" defTabSz="6312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6011" indent="-237334" defTabSz="6312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0680" indent="-237334" defTabSz="6312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5349" indent="-237334" defTabSz="6312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60018" indent="-237334" defTabSz="6312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34687" indent="-237334" defTabSz="6312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519F323-827C-481A-9643-F3C5BDBBDA49}" type="slidenum">
              <a:rPr lang="es-ES" altLang="es-CO"/>
              <a:pPr/>
              <a:t>1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2581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24F54F-4DFF-44CB-9D09-9FF65A11D86C}" type="slidenum">
              <a:rPr lang="es-ES" altLang="es-CO" smtClean="0"/>
              <a:pPr/>
              <a:t>10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1089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1062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5801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60540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35279" indent="-237369" defTabSz="4747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AFEC462-1463-4878-8937-49E0D15C2960}" type="slidenum">
              <a:rPr lang="es-ES" altLang="es-CO"/>
              <a:pPr/>
              <a:t>12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18407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11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Los Planes Territoriales</a:t>
            </a: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s-CO" sz="11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de Desarrollo (PTD)</a:t>
            </a: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s-CO" sz="11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constituyen</a:t>
            </a: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el principal referente para organizar y orientar el proceso de desarrollo en las entidades territoriales del país. </a:t>
            </a:r>
          </a:p>
          <a:p>
            <a:pPr lvl="0"/>
            <a:endParaRPr lang="es-CO" sz="11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lvl="0"/>
            <a:r>
              <a:rPr lang="es-CO" sz="11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analizaron </a:t>
            </a: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63 documentos correspondientes a 32 Planes de Desarrollo Departamental y 31 Planes de Desarrollo de las Ciudades Capitales (excluyendo a San Andrés, departamento sin capital conformada oficialmente como municipio) en sus versiones aprobadas o los proyectos de Ordenanza o Acuerdo presentados a las Asambleas Departamentales o Concejos a partir de información suministrada por la DDTS y otras fuentes.  </a:t>
            </a:r>
          </a:p>
          <a:p>
            <a:pPr lvl="0"/>
            <a:endParaRPr lang="es-CO" sz="11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lvl="0"/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El procedimiento para el análisis de la inclusión de los ODS en los PTD fue el siguiente:</a:t>
            </a:r>
          </a:p>
          <a:p>
            <a:pPr lvl="0"/>
            <a:endParaRPr lang="es-CO" sz="11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identificaron las dimensiones, pilares o ejes estratégicos para cada uno de los PTD.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Luego, se realizó búsqueda y asociación de las 110 metas ODS aplicables al nivel territorial en cada uno de los 63 PTD a nivel de metas de resultado, programas u objetivos programáticos (dependiendo de la estructura y organización de cada PTD).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construyeron 63 matrices en Excel con la asociación de las metas de resultado, programas u objetivos programáticos con los ODS para identificar las frecuencias de los mismos y las metas ODS por departamento y ciudad capital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hizo un consolidado final y un conteo de inclusión de los ODS en los PDD para generar este reporte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1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definieron los siguientes rangos para sintetizar la inclusión de los ODS en los PDD: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Rojo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= No menciona los ODS en ninguna sección del PTD.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Naranja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= Hace mención general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a los ODS en al menos una sección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del PTD (diagnóstico,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enfoque, parte estratégica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).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Amarillo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= Hace mención a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los ODS en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más de una sección del PTD (diagnóstico,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enfoque, parte estratégica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) y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asocia los ODS, de manera amplia, con los ejes o dimensiones estratégicas del PDD.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Verde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= Además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de hacer mención a los ODS en más de una sección del PTD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(diagnóstico,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enfoque, parte estratégica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),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también establece una relación explícita entre los objetivos o las metas ODS con los programas, subprogramas o metas definidas en el Plan de Desarrollo.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En términos de incorporación y asociación de los ODS con los componentes estratégicos de los PTD se destacan los casos de los departamentos de Boyacá, Caquetá, Córdoba, Cundinamarca, Nariño, Quindío y Santander.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355B-8FEF-4E04-8B81-D49DC10857E7}" type="slidenum">
              <a:rPr lang="es-ES" altLang="es-CO" smtClean="0"/>
              <a:pPr/>
              <a:t>13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34363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es-CO" sz="1200" b="0" dirty="0">
                <a:solidFill>
                  <a:srgbClr val="14AC38"/>
                </a:solidFill>
                <a:cs typeface="Calibri" panose="020F0502020204030204" pitchFamily="34" charset="0"/>
              </a:rPr>
              <a:t>In their Regional Development Plans: </a:t>
            </a:r>
          </a:p>
          <a:p>
            <a:pPr marL="0" indent="0" algn="just"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altLang="es-CO" sz="1200" b="0" dirty="0">
              <a:solidFill>
                <a:srgbClr val="14AC38"/>
              </a:solidFill>
              <a:cs typeface="Calibri" panose="020F0502020204030204" pitchFamily="34" charset="0"/>
            </a:endParaRPr>
          </a:p>
          <a:p>
            <a:pPr marL="180975" indent="-180975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altLang="es-CO" sz="1200" b="1" dirty="0">
                <a:solidFill>
                  <a:srgbClr val="14AC38"/>
                </a:solidFill>
                <a:cs typeface="Calibri" panose="020F0502020204030204" pitchFamily="34" charset="0"/>
              </a:rPr>
              <a:t>97%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 of intermediate</a:t>
            </a:r>
            <a:r>
              <a:rPr lang="en-US" altLang="es-CO" sz="1200" baseline="0" dirty="0">
                <a:solidFill>
                  <a:srgbClr val="000000"/>
                </a:solidFill>
                <a:cs typeface="Calibri" panose="020F0502020204030204" pitchFamily="34" charset="0"/>
              </a:rPr>
              <a:t> levels of government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point to create infrastructure for development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9.1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), as well as to achieve higher levels of social, economical and political inclusion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10.2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).</a:t>
            </a:r>
          </a:p>
          <a:p>
            <a:pPr marL="180975" indent="-180975" algn="just">
              <a:lnSpc>
                <a:spcPct val="125000"/>
              </a:lnSpc>
            </a:pPr>
            <a:r>
              <a:rPr lang="es-CO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pPr marL="180975" indent="-180975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altLang="es-CO" sz="1200" b="1" dirty="0">
                <a:solidFill>
                  <a:srgbClr val="14AC38"/>
                </a:solidFill>
                <a:cs typeface="Calibri" panose="020F0502020204030204" pitchFamily="34" charset="0"/>
              </a:rPr>
              <a:t>89%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 of intermediate</a:t>
            </a:r>
            <a:r>
              <a:rPr lang="en-US" altLang="es-CO" sz="1200" baseline="0" dirty="0">
                <a:solidFill>
                  <a:srgbClr val="000000"/>
                </a:solidFill>
                <a:cs typeface="Calibri" panose="020F0502020204030204" pitchFamily="34" charset="0"/>
              </a:rPr>
              <a:t> levels of government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aim to provide total coverage in healthcare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3.8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Also,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to guarantee free education, with equity and quality to the childhood and adolescence of the country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4.1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).</a:t>
            </a:r>
            <a:endParaRPr lang="en-US" altLang="es-CO" sz="12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62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es-CO" sz="1200" b="0" dirty="0">
                <a:solidFill>
                  <a:srgbClr val="14AC38"/>
                </a:solidFill>
                <a:cs typeface="Calibri" panose="020F0502020204030204" pitchFamily="34" charset="0"/>
              </a:rPr>
              <a:t>In their Regional Development Plans: </a:t>
            </a:r>
          </a:p>
          <a:p>
            <a:pPr marL="0" indent="0" algn="just"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altLang="es-CO" sz="1200" b="0" dirty="0">
              <a:solidFill>
                <a:srgbClr val="14AC38"/>
              </a:solidFill>
              <a:cs typeface="Calibri" panose="020F0502020204030204" pitchFamily="34" charset="0"/>
            </a:endParaRPr>
          </a:p>
          <a:p>
            <a:pPr marL="180975" indent="-180975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altLang="es-CO" sz="1200" b="1" dirty="0">
                <a:solidFill>
                  <a:srgbClr val="14AC38"/>
                </a:solidFill>
                <a:cs typeface="Calibri" panose="020F0502020204030204" pitchFamily="34" charset="0"/>
              </a:rPr>
              <a:t>97%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 of intermediate</a:t>
            </a:r>
            <a:r>
              <a:rPr lang="en-US" altLang="es-CO" sz="1200" baseline="0" dirty="0">
                <a:solidFill>
                  <a:srgbClr val="000000"/>
                </a:solidFill>
                <a:cs typeface="Calibri" panose="020F0502020204030204" pitchFamily="34" charset="0"/>
              </a:rPr>
              <a:t> levels of government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point to create infrastructure for development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9.1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), as well as to achieve higher levels of social, economical and political inclusion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10.2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).</a:t>
            </a:r>
          </a:p>
          <a:p>
            <a:pPr marL="180975" indent="-180975" algn="just">
              <a:lnSpc>
                <a:spcPct val="125000"/>
              </a:lnSpc>
            </a:pPr>
            <a:r>
              <a:rPr lang="es-CO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pPr marL="180975" indent="-180975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altLang="es-CO" sz="1200" b="1" dirty="0">
                <a:solidFill>
                  <a:srgbClr val="14AC38"/>
                </a:solidFill>
                <a:cs typeface="Calibri" panose="020F0502020204030204" pitchFamily="34" charset="0"/>
              </a:rPr>
              <a:t>89%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 of intermediate</a:t>
            </a:r>
            <a:r>
              <a:rPr lang="en-US" altLang="es-CO" sz="1200" baseline="0" dirty="0">
                <a:solidFill>
                  <a:srgbClr val="000000"/>
                </a:solidFill>
                <a:cs typeface="Calibri" panose="020F0502020204030204" pitchFamily="34" charset="0"/>
              </a:rPr>
              <a:t> levels of government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aim to provide total coverage in healthcare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3.8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Also,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to guarantee free education, with equity and quality to the childhood and adolescence of the country (</a:t>
            </a:r>
            <a:r>
              <a:rPr lang="en-US" altLang="es-CO" sz="1200" b="1" dirty="0">
                <a:solidFill>
                  <a:srgbClr val="000000"/>
                </a:solidFill>
                <a:cs typeface="Calibri" panose="020F0502020204030204" pitchFamily="34" charset="0"/>
              </a:rPr>
              <a:t>Goal 4.1</a:t>
            </a:r>
            <a:r>
              <a:rPr lang="en-US" altLang="es-CO" sz="1200" dirty="0">
                <a:solidFill>
                  <a:srgbClr val="000000"/>
                </a:solidFill>
                <a:cs typeface="Calibri" panose="020F0502020204030204" pitchFamily="34" charset="0"/>
              </a:rPr>
              <a:t>).</a:t>
            </a:r>
            <a:endParaRPr lang="en-US" altLang="es-CO" sz="12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>
                <a:solidFill>
                  <a:prstClr val="black"/>
                </a:solidFill>
              </a:rPr>
              <a:pPr/>
              <a:t>15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6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El PDD de Antioquia hace referencia a los ODS en:</a:t>
            </a:r>
          </a:p>
          <a:p>
            <a:pPr marL="171450" lvl="0" indent="-171450">
              <a:buFontTx/>
              <a:buChar char="-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señalan como referente en los fundamentos del Plan.</a:t>
            </a:r>
          </a:p>
          <a:p>
            <a:pPr marL="171450" lvl="0" indent="-171450">
              <a:buFontTx/>
              <a:buChar char="-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La línea estratégica 3 sobre “Equidad Social y Movilidad”, en particular en lo relacionado con la equidad de género.</a:t>
            </a:r>
          </a:p>
          <a:p>
            <a:pPr marL="171450" lvl="0" indent="-171450">
              <a:buFontTx/>
              <a:buChar char="-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La línea estratégica 7 “Gobernanza y Buen Gobierno”, como un referente para la gestión.</a:t>
            </a:r>
          </a:p>
          <a:p>
            <a:pPr marL="0" lvl="0" indent="0">
              <a:buFontTx/>
              <a:buNone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lvl="0" indent="0">
              <a:buFontTx/>
              <a:buNone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Incorporación tangencial, como referencia general a los ODS, sin priorizar ODS o sin asociación explícita de los programas al cumplimiento de los ODS.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355B-8FEF-4E04-8B81-D49DC10857E7}" type="slidenum">
              <a:rPr lang="es-ES" altLang="es-CO" smtClean="0"/>
              <a:pPr/>
              <a:t>16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20046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En el PD de Medellín se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incluyeron los ODS de la siguiente forma: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Como uno de los énfasis del PD.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En relación con la reducción de la mortalidad infantil (ODS 3) y con el PROGRAMA: EMPODERAMIENTO Y TRANSVERSALIZACIÓN DE LA EQUIDAD DE GÉNERO (ODS 5).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En el diagnóstico de la dimensión relacionada con el medio ambiente (en particular, en relación con el ODS 11 asociado con el reto de MEDELLÍN CIUDAD VERDE Y SOSTENIBLE).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Tomando como referentes el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Plan de Ordenamiento Territorial, al Plan Director BIO 2030, el Plan Integral Metropolitano, y al Plan de Desarrollo “Medellín cuenta con vos” se plantea una visión al año 2030.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asocian los ODS (los objetivos antes que las metas) con los proyectos asociados a cada programa de las dimensiones de desarrollo del PD.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De acuerdo con lo anterior, se evidencia una alta asociación del PD </a:t>
            </a:r>
            <a:r>
              <a:rPr lang="es-CO" sz="1200" kern="1200" baseline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de Medellín con los ODS.</a:t>
            </a: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355B-8FEF-4E04-8B81-D49DC10857E7}" type="slidenum">
              <a:rPr lang="es-ES" altLang="es-CO" smtClean="0"/>
              <a:pPr/>
              <a:t>17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209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sz="1000" dirty="0"/>
              <a:t>El proceso para</a:t>
            </a:r>
            <a:r>
              <a:rPr lang="es-CO" sz="1000" baseline="0" dirty="0"/>
              <a:t> la formulación de indicadores es el siguiente:</a:t>
            </a:r>
          </a:p>
          <a:p>
            <a:endParaRPr lang="es-CO" sz="1000" baseline="0" dirty="0"/>
          </a:p>
          <a:p>
            <a:pPr marL="228600" indent="-228600">
              <a:buAutoNum type="arabicPeriod"/>
            </a:pPr>
            <a:r>
              <a:rPr lang="es-CO" sz="1000" baseline="0" dirty="0"/>
              <a:t>Definición de indicadores globales.</a:t>
            </a:r>
          </a:p>
          <a:p>
            <a:pPr marL="228600" indent="-228600">
              <a:buAutoNum type="arabicPeriod"/>
            </a:pPr>
            <a:endParaRPr lang="es-CO" sz="1000" baseline="0" dirty="0"/>
          </a:p>
          <a:p>
            <a:pPr marL="228600" indent="-228600">
              <a:buAutoNum type="arabicPeriod"/>
            </a:pPr>
            <a:r>
              <a:rPr lang="es-CO" sz="1000" baseline="0" dirty="0"/>
              <a:t>Realización de talleres sectoriales (actualmente se está desarrollando esta actividad).</a:t>
            </a:r>
          </a:p>
          <a:p>
            <a:pPr marL="228600" indent="-228600">
              <a:buAutoNum type="arabicPeriod"/>
            </a:pPr>
            <a:endParaRPr lang="es-CO" sz="1000" baseline="0" dirty="0"/>
          </a:p>
          <a:p>
            <a:pPr marL="228600" indent="-228600">
              <a:buAutoNum type="arabicPeriod"/>
            </a:pPr>
            <a:r>
              <a:rPr lang="es-CO" sz="1000" dirty="0"/>
              <a:t>Definición de indicadores</a:t>
            </a:r>
            <a:r>
              <a:rPr lang="es-CO" sz="1000" baseline="0" dirty="0"/>
              <a:t> nacionales (aspecto que se espera incorporar en el documento CONPES de ODS al finalizar el año 2016).</a:t>
            </a:r>
            <a:endParaRPr lang="es-CO" sz="1000" dirty="0"/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1337" indent="-29666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6672" indent="-2373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343" indent="-2373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6011" indent="-2373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0680" indent="-237334" defTabSz="474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5349" indent="-237334" defTabSz="474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60018" indent="-237334" defTabSz="474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34687" indent="-237334" defTabSz="474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B271329-07A7-468D-9BA7-068918A8AC8E}" type="slidenum">
              <a:rPr lang="es-CO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818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n-US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D34D2F6-0B88-4C7F-B5B4-2867B1AEB1E7}" type="slidenum">
              <a:rPr lang="es-ES" altLang="en-US"/>
              <a:pPr/>
              <a:t>19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56182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626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6180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n-US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D34D2F6-0B88-4C7F-B5B4-2867B1AEB1E7}" type="slidenum">
              <a:rPr lang="es-ES" altLang="en-US"/>
              <a:pPr/>
              <a:t>21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5472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ES" dirty="0">
              <a:ea typeface="ＭＳ Ｐゴシック" charset="-128"/>
            </a:endParaRPr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BC04EADD-612B-4B02-B98B-CE72A0940802}" type="slidenum">
              <a:rPr lang="es-ES" altLang="es-ES" sz="1200"/>
              <a:pPr eaLnBrk="1" hangingPunct="1"/>
              <a:t>22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1007545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8229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000" i="0" dirty="0"/>
              <a:t>El </a:t>
            </a:r>
            <a:r>
              <a:rPr lang="es-CO" sz="1000" i="1" dirty="0"/>
              <a:t>Global </a:t>
            </a:r>
            <a:r>
              <a:rPr lang="es-CO" sz="1000" i="1" dirty="0" err="1"/>
              <a:t>Partnership</a:t>
            </a:r>
            <a:r>
              <a:rPr lang="es-CO" sz="1000" i="1" dirty="0"/>
              <a:t> </a:t>
            </a:r>
            <a:r>
              <a:rPr lang="es-CO" sz="1000" i="1" dirty="0" err="1"/>
              <a:t>on</a:t>
            </a:r>
            <a:r>
              <a:rPr lang="es-CO" sz="1000" i="1" dirty="0"/>
              <a:t> </a:t>
            </a:r>
            <a:r>
              <a:rPr lang="es-CO" sz="1000" i="1" dirty="0" err="1"/>
              <a:t>Sustainable</a:t>
            </a:r>
            <a:r>
              <a:rPr lang="es-CO" sz="1000" i="1" dirty="0"/>
              <a:t> </a:t>
            </a:r>
            <a:r>
              <a:rPr lang="es-CO" sz="1000" i="1" dirty="0" err="1"/>
              <a:t>Development</a:t>
            </a:r>
            <a:r>
              <a:rPr lang="es-CO" sz="1000" i="1" dirty="0"/>
              <a:t> Data </a:t>
            </a:r>
            <a:r>
              <a:rPr lang="es-CO" sz="1000" i="0" dirty="0"/>
              <a:t>es</a:t>
            </a:r>
            <a:r>
              <a:rPr lang="es-CO" sz="1000" i="0" baseline="0" dirty="0"/>
              <a:t> una red global integrada por gobiernos, </a:t>
            </a:r>
            <a:r>
              <a:rPr lang="es-CO" sz="1000" i="0" baseline="0" dirty="0" err="1"/>
              <a:t>ONGs</a:t>
            </a:r>
            <a:r>
              <a:rPr lang="es-CO" sz="1000" i="0" baseline="0" dirty="0"/>
              <a:t> y empresas trabajando unidos para fortalecer la inclusión, confianza e innovación en la forma en la que los datos son utilizados para dar respuesta a los esfuerzos mundiales relacionados con el desarrollo sostenible. </a:t>
            </a:r>
            <a:r>
              <a:rPr lang="es-CO" sz="1000" dirty="0"/>
              <a:t>Mayor información</a:t>
            </a:r>
            <a:r>
              <a:rPr lang="es-CO" sz="1000" baseline="0" dirty="0"/>
              <a:t> en: </a:t>
            </a:r>
            <a:r>
              <a:rPr lang="es-CO" sz="1000" dirty="0"/>
              <a:t>http://www.data4sdgs.org/#intro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5544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7638" y="1574800"/>
            <a:ext cx="5670551" cy="4252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337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19440">
              <a:defRPr/>
            </a:pPr>
            <a:fld id="{BF4836C9-D789-4FD5-A329-984CB34C8289}" type="slidenum">
              <a:rPr lang="es-ES" smtClean="0">
                <a:ea typeface="MS PGothic" pitchFamily="34" charset="-128"/>
              </a:rPr>
              <a:pPr defTabSz="619440">
                <a:defRPr/>
              </a:pPr>
              <a:t>25</a:t>
            </a:fld>
            <a:endParaRPr 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16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985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198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00" b="1" dirty="0"/>
              <a:t>Sector privado:</a:t>
            </a:r>
            <a:endParaRPr lang="es-CO" sz="900" dirty="0"/>
          </a:p>
          <a:p>
            <a:r>
              <a:rPr lang="es-CO" sz="900" b="1" dirty="0"/>
              <a:t>9.2</a:t>
            </a:r>
            <a:r>
              <a:rPr lang="es-CO" sz="900" dirty="0"/>
              <a:t> Promover una industrialización inclusiva y sostenible y, de aquí a 2030, aumentar significativamente la contribución de la industria al empleo y al producto interno bruto, de acuerdo con las circunstancias nacionales, y duplicar esa contribución en los países menos adelantados</a:t>
            </a:r>
          </a:p>
          <a:p>
            <a:r>
              <a:rPr lang="es-CO" sz="900" b="1" dirty="0"/>
              <a:t>8.5 </a:t>
            </a:r>
            <a:r>
              <a:rPr lang="es-CO" sz="900" dirty="0"/>
              <a:t>De aquí a 2030, lograr el empleo pleno y productivo y el trabajo decente para todas las mujeres y los hombres, incluidos los jóvenes y las personas con discapacidad, así como la igualdad de remuneración por trabajo de igual valor.</a:t>
            </a:r>
          </a:p>
          <a:p>
            <a:r>
              <a:rPr lang="es-CO" sz="900" b="1" dirty="0"/>
              <a:t>12.6</a:t>
            </a:r>
            <a:r>
              <a:rPr lang="es-CO" sz="900" dirty="0"/>
              <a:t> Alentar a las empresas, en especial las grandes empresas y las empresas transnacionales, a que adopten prácticas sostenibles e incorporen información sobre la sostenibilidad en su ciclo de presentación de informes.</a:t>
            </a:r>
          </a:p>
          <a:p>
            <a:endParaRPr lang="es-CO" sz="900" dirty="0"/>
          </a:p>
          <a:p>
            <a:r>
              <a:rPr lang="es-CO" sz="900" b="1" dirty="0"/>
              <a:t>Gobiernos subnacionales </a:t>
            </a:r>
          </a:p>
          <a:p>
            <a:r>
              <a:rPr lang="es-CO" sz="900" b="1" dirty="0"/>
              <a:t>2.1 </a:t>
            </a:r>
            <a:r>
              <a:rPr lang="es-CO" sz="900" dirty="0"/>
              <a:t>De aquí a 2030, poner fin al hambre y asegurar el acceso de todas las personas, en particular los pobres y las personas en situaciones de vulnerabilidad, incluidos los niños menores de 1 año, a una alimentación sana, nutritiva y suficiente durante todo el año</a:t>
            </a:r>
          </a:p>
          <a:p>
            <a:r>
              <a:rPr lang="es-CO" sz="900" b="1" dirty="0"/>
              <a:t>11.1</a:t>
            </a:r>
            <a:r>
              <a:rPr lang="es-CO" sz="900" dirty="0"/>
              <a:t> De aquí a 2030, asegurar el acceso de todas las personas a viviendas y servicios básicos adecuados, seguros y asequibles y mejorar los barrios marginales</a:t>
            </a:r>
          </a:p>
          <a:p>
            <a:r>
              <a:rPr lang="es-CO" sz="900" b="1" dirty="0"/>
              <a:t>13.2 </a:t>
            </a:r>
            <a:r>
              <a:rPr lang="es-CO" sz="900" dirty="0"/>
              <a:t>Incorporar medidas relativas al cambio climático en las políticas, estrategias y planes nacionales</a:t>
            </a:r>
          </a:p>
          <a:p>
            <a:endParaRPr lang="es-CO" sz="900" dirty="0"/>
          </a:p>
          <a:p>
            <a:r>
              <a:rPr lang="es-CO" sz="900" b="1" dirty="0"/>
              <a:t>Trabajo conjunto países</a:t>
            </a:r>
            <a:endParaRPr lang="es-CO" sz="900" dirty="0"/>
          </a:p>
          <a:p>
            <a:r>
              <a:rPr lang="es-CO" sz="900" b="1" dirty="0"/>
              <a:t>10.b </a:t>
            </a:r>
            <a:r>
              <a:rPr lang="es-CO" sz="900" dirty="0"/>
              <a:t>Fomentar la asistencia oficial para el desarrollo y las corrientes financieras, incluida la inversión extranjera directa, para los Estados con mayores necesidades, en particular los países menos adelantados, los países africanos, los pequeños Estados insulares en desarrollo y los países en desarrollo sin litoral, en consonancia con sus planes y programas nacionales</a:t>
            </a:r>
          </a:p>
          <a:p>
            <a:r>
              <a:rPr lang="es-CO" sz="900" b="1" dirty="0"/>
              <a:t>14.a.</a:t>
            </a:r>
            <a:r>
              <a:rPr lang="es-CO" sz="900" dirty="0"/>
              <a:t> Aumentar los conocimientos científicos, desarrollar la capacidad de investigación y transferir tecnología marina, teniendo en cuenta los Criterios y Directrices para la Transferencia de Tecnología Marina de la Comisión Oceanográfica Intergubernamental, a fin de mejorar la salud de los océanos y potenciar la contribución de la biodiversidad marina al desarrollo de los países en desarrollo, en particular los pequeños Estados insulares en desarrollo y los países menos adelantados</a:t>
            </a:r>
          </a:p>
          <a:p>
            <a:r>
              <a:rPr lang="es-CO" sz="900" b="1" dirty="0"/>
              <a:t>17.1 </a:t>
            </a:r>
            <a:r>
              <a:rPr lang="es-CO" sz="900" dirty="0"/>
              <a:t>Fortalecer la movilización de recursos internos, incluso mediante la prestación de apoyo internacional a los países en desarrollo, con el fin de mejorar la capacidad nacional para recaudar ingresos fiscales y de otra índole</a:t>
            </a:r>
          </a:p>
          <a:p>
            <a:endParaRPr lang="es-CO" sz="900" dirty="0"/>
          </a:p>
          <a:p>
            <a:r>
              <a:rPr lang="es-CO" sz="900" b="1" dirty="0"/>
              <a:t>Gobierno nacional</a:t>
            </a:r>
            <a:endParaRPr lang="es-CO" sz="900" dirty="0"/>
          </a:p>
          <a:p>
            <a:r>
              <a:rPr lang="es-CO" sz="900" b="1" dirty="0"/>
              <a:t>4.1</a:t>
            </a:r>
            <a:r>
              <a:rPr lang="es-CO" sz="900" dirty="0"/>
              <a:t> De aquí a 2030, asegurar que todas las niñas y todos los niños terminen la enseñanza primaria y secundaria, que ha de ser gratuita, equitativa y de calidad y producir resultados de aprendizaje pertinentes y efectivos</a:t>
            </a:r>
          </a:p>
          <a:p>
            <a:r>
              <a:rPr lang="es-CO" sz="900" b="1" dirty="0"/>
              <a:t>6.1 </a:t>
            </a:r>
            <a:r>
              <a:rPr lang="es-CO" sz="900" dirty="0"/>
              <a:t>De aquí a 2030, lograr el acceso universal y equitativo al agua potable a un precio asequible para todos</a:t>
            </a:r>
          </a:p>
          <a:p>
            <a:r>
              <a:rPr lang="es-CO" sz="900" b="1" dirty="0"/>
              <a:t>7.1</a:t>
            </a:r>
            <a:r>
              <a:rPr lang="es-CO" sz="900" dirty="0"/>
              <a:t> De aquí a 2030, garantizar el acceso universal a servicios energéticos asequibles, fiables y modernos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3612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altLang="es-CO" sz="1000" b="1" dirty="0"/>
              <a:t>ODS 11. Ciudades y comunidades Sostenibles: </a:t>
            </a:r>
            <a:r>
              <a:rPr lang="es-CO" altLang="es-CO" sz="1000" dirty="0"/>
              <a:t>Lograr que las ciudades y los asentamientos humanos sean inclusivos, seguros, </a:t>
            </a:r>
            <a:r>
              <a:rPr lang="es-CO" altLang="es-CO" sz="1000" dirty="0" err="1"/>
              <a:t>resilientes</a:t>
            </a:r>
            <a:r>
              <a:rPr lang="es-CO" altLang="es-CO" sz="1000" dirty="0"/>
              <a:t> y sostenibles. </a:t>
            </a:r>
          </a:p>
          <a:p>
            <a:endParaRPr lang="es-CO" altLang="es-CO" sz="1000" dirty="0"/>
          </a:p>
          <a:p>
            <a:r>
              <a:rPr lang="es-CO" altLang="es-CO" sz="1000" b="1" dirty="0"/>
              <a:t>Algunas metas del ODS 11: </a:t>
            </a:r>
          </a:p>
          <a:p>
            <a:r>
              <a:rPr lang="es-CO" altLang="es-CO" sz="1000" dirty="0"/>
              <a:t>11.1. Acceso a viviendas y servicios básicos adecuados, seguros y asequibles y mejorar los barrios marginales</a:t>
            </a:r>
          </a:p>
          <a:p>
            <a:r>
              <a:rPr lang="es-CO" altLang="es-CO" sz="1000" dirty="0"/>
              <a:t>11.2. Acceso a sistemas de transporte seguros, asequibles, accesibles y sostenibles para todos y mejorar la seguridad vial.</a:t>
            </a:r>
          </a:p>
          <a:p>
            <a:r>
              <a:rPr lang="es-CO" altLang="es-CO" sz="1000" dirty="0"/>
              <a:t>11.3. Aumentar la urbanización inclusiva y sostenible y la capacidad para la planificación y la gestión participativas, integradas y sostenibles de los asentamientos humanos.</a:t>
            </a:r>
          </a:p>
          <a:p>
            <a:r>
              <a:rPr lang="es-CO" altLang="es-CO" sz="1000" dirty="0"/>
              <a:t>11.6. Reducir el impacto ambiental negativo per </a:t>
            </a:r>
            <a:r>
              <a:rPr lang="es-CO" altLang="es-CO" sz="1000" dirty="0" err="1"/>
              <a:t>capita</a:t>
            </a:r>
            <a:r>
              <a:rPr lang="es-CO" altLang="es-CO" sz="1000" dirty="0"/>
              <a:t> de las ciudades (calidad del aire, gestión de los desechos municipales).</a:t>
            </a:r>
          </a:p>
          <a:p>
            <a:r>
              <a:rPr lang="es-CO" altLang="es-CO" sz="1000" dirty="0"/>
              <a:t>11.7. Acceso universal a zonas verdes y espacios públicos seguros, inclusivos y accesibles.</a:t>
            </a:r>
          </a:p>
          <a:p>
            <a:r>
              <a:rPr lang="es-CO" altLang="es-CO" sz="1000" dirty="0"/>
              <a:t>11.a. Apoyar los vínculos económicos, sociales y ambientales positivos entre las zonas urbanas, periurbanas y rurales fortaleciendo la planificación del desarrollo nacional y regional.</a:t>
            </a: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6476469-97BD-4FBF-A39B-851624C8DFE8}" type="slidenum">
              <a:rPr lang="es-ES" altLang="es-CO" smtClean="0"/>
              <a:pPr/>
              <a:t>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4031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9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85062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9D16-3193-4F1E-81E1-7EE30CB259E1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5147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O" altLang="es-ES" sz="1000" b="1" dirty="0">
                <a:ea typeface="ＭＳ Ｐゴシック" charset="-128"/>
              </a:rPr>
              <a:t>Objetivo general grupo indicadores: </a:t>
            </a:r>
            <a:r>
              <a:rPr lang="es-CO" altLang="es-ES" sz="1000" dirty="0">
                <a:ea typeface="ＭＳ Ｐゴシック" charset="-128"/>
              </a:rPr>
              <a:t>Identificar las necesidades de recopilación y producción de datos idóneos y la definición de los indicadores que permitan hacer seguimiento a la implementación de los ODS y sus metas.</a:t>
            </a:r>
          </a:p>
          <a:p>
            <a:pPr eaLnBrk="1" hangingPunct="1">
              <a:spcBef>
                <a:spcPct val="0"/>
              </a:spcBef>
            </a:pPr>
            <a:endParaRPr lang="es-CO" altLang="es-ES" sz="100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CO" altLang="es-ES" sz="1000" b="1" dirty="0">
                <a:ea typeface="ＭＳ Ｐゴシック" charset="-128"/>
              </a:rPr>
              <a:t>Objetivo general grupo territorial: </a:t>
            </a:r>
            <a:r>
              <a:rPr lang="es-ES" altLang="es-ES" sz="1000" dirty="0">
                <a:ea typeface="ＭＳ Ｐゴシック" charset="-128"/>
              </a:rPr>
              <a:t>Garantizar la vinculación de las entidades territoriales en la implementación y seguimiento de los ODS y la Agenda 2030 en los municipios y departamentos.</a:t>
            </a:r>
            <a:endParaRPr lang="es-CO" altLang="es-ES" sz="100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s-CO" altLang="es-ES" sz="100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CO" altLang="es-ES" sz="1000" b="1" dirty="0">
                <a:ea typeface="ＭＳ Ｐゴシック" charset="-128"/>
              </a:rPr>
              <a:t>Objetivo general movilización de recursos: </a:t>
            </a:r>
            <a:r>
              <a:rPr lang="es-ES" altLang="es-ES" sz="1000" dirty="0">
                <a:ea typeface="ＭＳ Ｐゴシック" charset="-128"/>
              </a:rPr>
              <a:t>Identificar las acciones necesarias para el cumplimiento de los compromisos de la Tercera Conferencia de Financiamiento para el Desarrollo y las fuentes de financiamiento dirigidas al cumplimiento de los ODS. Fortalecer la articulación y gestión de las alianzas público privadas para implementar y alcanzar la agenda 2030.</a:t>
            </a:r>
            <a:endParaRPr lang="es-CO" altLang="es-ES" sz="100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s-CO" altLang="es-ES" sz="100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CO" altLang="es-ES" sz="1000" b="1" dirty="0">
                <a:ea typeface="ＭＳ Ｐゴシック" charset="-128"/>
              </a:rPr>
              <a:t>Objetivo general grupo comunicaciones: </a:t>
            </a:r>
            <a:r>
              <a:rPr lang="es-ES" altLang="es-ES" sz="1000" dirty="0">
                <a:ea typeface="ＭＳ Ｐゴシック" charset="-128"/>
              </a:rPr>
              <a:t>Diseñar e implementar de manera articulada con los procesos de desarrollo que adelanta el país, una estrategia pedagógica de comunicación y movilización que genere acciones transformadoras</a:t>
            </a:r>
            <a:r>
              <a:rPr lang="es-CO" altLang="es-ES" sz="1000" dirty="0">
                <a:ea typeface="ＭＳ Ｐゴシック" charset="-128"/>
              </a:rPr>
              <a:t> para alcanzar los objetivos de desarrollo de la</a:t>
            </a:r>
            <a:r>
              <a:rPr lang="es-ES_tradnl" altLang="es-ES" sz="1000" dirty="0">
                <a:ea typeface="ＭＳ Ｐゴシック" charset="-128"/>
              </a:rPr>
              <a:t> Agenda 2030 de forma irreversible y sin a dejar a nadie atrás.</a:t>
            </a:r>
          </a:p>
          <a:p>
            <a:pPr eaLnBrk="1" hangingPunct="1">
              <a:spcBef>
                <a:spcPct val="0"/>
              </a:spcBef>
            </a:pPr>
            <a:endParaRPr lang="es-ES_tradnl" altLang="es-ES" sz="100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CO" altLang="es-ES" sz="1000" b="1" dirty="0">
                <a:ea typeface="ＭＳ Ｐゴシック" charset="-128"/>
              </a:rPr>
              <a:t>Objetivo general grupo incidencia internacional: </a:t>
            </a:r>
            <a:r>
              <a:rPr lang="es-CO" altLang="es-ES" sz="1000" dirty="0">
                <a:ea typeface="ＭＳ Ｐゴシック" charset="-128"/>
              </a:rPr>
              <a:t>Crear estrategias para potencializar la implementación integral de la Agenda 2030 para el Desarrollo Sostenible a nivel internacional. </a:t>
            </a:r>
            <a:endParaRPr lang="es-CO" altLang="es-ES" sz="1000" b="1" dirty="0">
              <a:ea typeface="ＭＳ Ｐゴシック" charset="-128"/>
            </a:endParaRPr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59666F41-412C-45C3-8149-BAAA456C660D}" type="slidenum">
              <a:rPr lang="es-ES" altLang="es-ES" sz="1200"/>
              <a:pPr eaLnBrk="1" hangingPunct="1"/>
              <a:t>9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302258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>
            <a:grpSpLocks/>
          </p:cNvGrpSpPr>
          <p:nvPr userDrawn="1"/>
        </p:nvGrpSpPr>
        <p:grpSpPr bwMode="auto">
          <a:xfrm>
            <a:off x="6691313" y="6267450"/>
            <a:ext cx="2384425" cy="582613"/>
            <a:chOff x="5873351" y="6038835"/>
            <a:chExt cx="3235153" cy="811843"/>
          </a:xfrm>
        </p:grpSpPr>
        <p:grpSp>
          <p:nvGrpSpPr>
            <p:cNvPr id="5" name="4 Grupo"/>
            <p:cNvGrpSpPr>
              <a:grpSpLocks/>
            </p:cNvGrpSpPr>
            <p:nvPr/>
          </p:nvGrpSpPr>
          <p:grpSpPr bwMode="auto">
            <a:xfrm>
              <a:off x="5873351" y="6093296"/>
              <a:ext cx="3235153" cy="757382"/>
              <a:chOff x="5873351" y="6093296"/>
              <a:chExt cx="3235153" cy="757382"/>
            </a:xfrm>
          </p:grpSpPr>
          <p:pic>
            <p:nvPicPr>
              <p:cNvPr id="7" name="10 Imagen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92" y="6093296"/>
                <a:ext cx="1518012" cy="757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11 Imagen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3351" y="6267096"/>
                <a:ext cx="1669243" cy="409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10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594" y="6038835"/>
              <a:ext cx="1565910" cy="79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5C6A6-0357-471B-85FE-23154B0ECF61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EC870-4E3C-489C-B736-E4F12058A3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34586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5E6D2-CDE6-40A8-9A5B-308993B1FB4F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35FA1-8ECA-49D6-BBE1-BFE4457B6B6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91720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81B11-0C73-42D0-B526-09E00D9DB60A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EA5C-1D2D-47BB-8D87-575D32B7CE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53839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 userDrawn="1">
            <p:ph type="title" hasCustomPrompt="1"/>
          </p:nvPr>
        </p:nvSpPr>
        <p:spPr>
          <a:xfrm>
            <a:off x="218899" y="188759"/>
            <a:ext cx="8710197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 b="1" spc="-113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/>
          </p:nvPr>
        </p:nvSpPr>
        <p:spPr>
          <a:xfrm>
            <a:off x="218900" y="710483"/>
            <a:ext cx="8710788" cy="360939"/>
          </a:xfrm>
        </p:spPr>
        <p:txBody>
          <a:bodyPr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s-CO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6084799"/>
            <a:ext cx="9143999" cy="777965"/>
            <a:chOff x="0" y="6084798"/>
            <a:chExt cx="12191998" cy="777965"/>
          </a:xfrm>
        </p:grpSpPr>
        <p:sp>
          <p:nvSpPr>
            <p:cNvPr id="8" name="Shape 93"/>
            <p:cNvSpPr/>
            <p:nvPr/>
          </p:nvSpPr>
          <p:spPr>
            <a:xfrm>
              <a:off x="0" y="6084798"/>
              <a:ext cx="12191998" cy="777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013" dirty="0">
                <a:solidFill>
                  <a:prstClr val="black"/>
                </a:solidFill>
              </a:endParaRPr>
            </a:p>
          </p:txBody>
        </p:sp>
        <p:pic>
          <p:nvPicPr>
            <p:cNvPr id="1028" name="Picture 4" descr="https://www.sivirtual.gov.co/THEME-SI-FIN-theme/images/logo_footer2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8437" y="6177687"/>
              <a:ext cx="3266839" cy="60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86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8F97E-2C86-4D62-8D3F-8F9A5BA46BF7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94A86-ECD5-423A-B445-E1D7ED64086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030427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94E966-E182-4B55-991B-150CB6C88DD2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38A01-9386-495D-A36C-E596EAF127E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500183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B47E9-AFC9-4B70-972B-D657BE113A28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B261B-0BF6-4EB8-8E57-A50EEF27212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33449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B83D8-487F-4D93-8A4B-4E1A00394EE5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AE425-E73D-4B9F-BC2A-E229D8BFFA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27900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1FB28-EBBA-4E75-960C-47C2EBD73253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EF08-BB93-4F6C-9956-37E1517D141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44202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7329E-A04A-4C65-B87E-0810CC569666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4B8D6-5862-4D15-9232-E12DD8D4244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398251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7486BE-762B-47FD-8102-FAA0689B6669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10EB1-3010-4D5D-8CD6-6C8FDB088DD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123683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8D82A-1A0E-422B-A090-AF7FD99494B4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AFEEA-BC86-4742-89FE-AB986B58E4F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6004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7AE63C9-A383-4E6D-BDD8-2694C36BBAE4}" type="datetimeFigureOut">
              <a:rPr lang="es-ES" altLang="es-ES"/>
              <a:pPr/>
              <a:t>31/08/2016</a:t>
            </a:fld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369B93C-7235-4903-9630-48120AE8C594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1031" name="Grupo 1"/>
          <p:cNvGrpSpPr>
            <a:grpSpLocks/>
          </p:cNvGrpSpPr>
          <p:nvPr/>
        </p:nvGrpSpPr>
        <p:grpSpPr bwMode="auto">
          <a:xfrm>
            <a:off x="6691313" y="6267450"/>
            <a:ext cx="2384425" cy="582613"/>
            <a:chOff x="5873351" y="6038835"/>
            <a:chExt cx="3235153" cy="811843"/>
          </a:xfrm>
        </p:grpSpPr>
        <p:grpSp>
          <p:nvGrpSpPr>
            <p:cNvPr id="1032" name="4 Grupo"/>
            <p:cNvGrpSpPr>
              <a:grpSpLocks/>
            </p:cNvGrpSpPr>
            <p:nvPr/>
          </p:nvGrpSpPr>
          <p:grpSpPr bwMode="auto">
            <a:xfrm>
              <a:off x="5873351" y="6093296"/>
              <a:ext cx="3235153" cy="757382"/>
              <a:chOff x="5873351" y="6093296"/>
              <a:chExt cx="3235153" cy="757382"/>
            </a:xfrm>
          </p:grpSpPr>
          <p:pic>
            <p:nvPicPr>
              <p:cNvPr id="1034" name="10 Imagen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92" y="6093296"/>
                <a:ext cx="1518012" cy="757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11 Imagen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3351" y="6267096"/>
                <a:ext cx="1669243" cy="409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3" name="10 Imagen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594" y="6038835"/>
              <a:ext cx="1565910" cy="79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1.png"/><Relationship Id="rId18" Type="http://schemas.openxmlformats.org/officeDocument/2006/relationships/image" Target="../media/image62.png"/><Relationship Id="rId3" Type="http://schemas.openxmlformats.org/officeDocument/2006/relationships/image" Target="../media/image52.png"/><Relationship Id="rId21" Type="http://schemas.openxmlformats.org/officeDocument/2006/relationships/chart" Target="../charts/chart2.xml"/><Relationship Id="rId7" Type="http://schemas.openxmlformats.org/officeDocument/2006/relationships/image" Target="../media/image55.png"/><Relationship Id="rId12" Type="http://schemas.openxmlformats.org/officeDocument/2006/relationships/image" Target="../media/image50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4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47.png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19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Relationship Id="rId2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2.png"/><Relationship Id="rId7" Type="http://schemas.openxmlformats.org/officeDocument/2006/relationships/image" Target="../media/image43.png"/><Relationship Id="rId12" Type="http://schemas.openxmlformats.org/officeDocument/2006/relationships/image" Target="../media/image51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1.png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50.png"/><Relationship Id="rId5" Type="http://schemas.openxmlformats.org/officeDocument/2006/relationships/image" Target="../media/image54.png"/><Relationship Id="rId15" Type="http://schemas.openxmlformats.org/officeDocument/2006/relationships/image" Target="../media/image44.png"/><Relationship Id="rId10" Type="http://schemas.openxmlformats.org/officeDocument/2006/relationships/image" Target="../media/image58.png"/><Relationship Id="rId19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Relationship Id="rId14" Type="http://schemas.openxmlformats.org/officeDocument/2006/relationships/image" Target="../media/image60.png"/><Relationship Id="rId2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image" Target="../media/image63.png"/><Relationship Id="rId7" Type="http://schemas.openxmlformats.org/officeDocument/2006/relationships/image" Target="../media/image54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60.png"/><Relationship Id="rId15" Type="http://schemas.openxmlformats.org/officeDocument/2006/relationships/image" Target="../media/image61.png"/><Relationship Id="rId10" Type="http://schemas.openxmlformats.org/officeDocument/2006/relationships/image" Target="../media/image47.png"/><Relationship Id="rId4" Type="http://schemas.openxmlformats.org/officeDocument/2006/relationships/image" Target="../media/image52.png"/><Relationship Id="rId9" Type="http://schemas.openxmlformats.org/officeDocument/2006/relationships/image" Target="../media/image62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1.png"/><Relationship Id="rId3" Type="http://schemas.openxmlformats.org/officeDocument/2006/relationships/image" Target="../media/image64.png"/><Relationship Id="rId7" Type="http://schemas.openxmlformats.org/officeDocument/2006/relationships/image" Target="../media/image5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62.png"/><Relationship Id="rId4" Type="http://schemas.openxmlformats.org/officeDocument/2006/relationships/image" Target="../media/image72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jpe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web.vu.nl/en/Images/KIN_about_us_tcm258-242723.jpg" TargetMode="External"/><Relationship Id="rId5" Type="http://schemas.openxmlformats.org/officeDocument/2006/relationships/hyperlink" Target="http://www.unipymes.com/" TargetMode="Externa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comisionODS@dnp.gov.co" TargetMode="Externa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856163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8" tIns="34295" rIns="68588" bIns="3429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3403600"/>
            <a:ext cx="285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3403600"/>
            <a:ext cx="285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4362450" y="1074738"/>
            <a:ext cx="37592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8" tIns="34295" rIns="68588" bIns="34295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CO" altLang="es-CO" sz="4200" dirty="0">
                <a:solidFill>
                  <a:srgbClr val="FFFFFF"/>
                </a:solidFill>
                <a:latin typeface="Arial" panose="020B0604020202020204" pitchFamily="34" charset="0"/>
              </a:rPr>
              <a:t>Departamento Nacional de Planeación </a:t>
            </a:r>
            <a:endParaRPr lang="es-ES_tradnl" altLang="es-CO" sz="4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362450" y="3819525"/>
            <a:ext cx="47815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80" name="TextBox 20"/>
          <p:cNvSpPr txBox="1">
            <a:spLocks noChangeArrowheads="1"/>
          </p:cNvSpPr>
          <p:nvPr/>
        </p:nvSpPr>
        <p:spPr bwMode="auto">
          <a:xfrm>
            <a:off x="4554538" y="3942392"/>
            <a:ext cx="3971681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8" tIns="34295" rIns="68588" bIns="342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Felipe Castro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Secretario Técnico Comisión ODS 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174827" y="5146676"/>
            <a:ext cx="8916921" cy="102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CO" sz="2400" dirty="0"/>
              <a:t>Los Objetivos de Desarrollo Sostenible</a:t>
            </a:r>
          </a:p>
          <a:p>
            <a:pPr>
              <a:lnSpc>
                <a:spcPct val="125000"/>
              </a:lnSpc>
            </a:pPr>
            <a:endParaRPr lang="es-CO" sz="1050" dirty="0"/>
          </a:p>
          <a:p>
            <a:pPr>
              <a:lnSpc>
                <a:spcPct val="125000"/>
              </a:lnSpc>
            </a:pPr>
            <a:r>
              <a:rPr lang="es-CO" sz="1400" dirty="0"/>
              <a:t>Medell</a:t>
            </a:r>
            <a:r>
              <a:rPr lang="es-ES" sz="1400" dirty="0" err="1"/>
              <a:t>ín</a:t>
            </a:r>
            <a:r>
              <a:rPr lang="es-CO" sz="1400" dirty="0"/>
              <a:t>. Agosto, 2016</a:t>
            </a:r>
          </a:p>
        </p:txBody>
      </p:sp>
    </p:spTree>
    <p:extLst>
      <p:ext uri="{BB962C8B-B14F-4D97-AF65-F5344CB8AC3E}">
        <p14:creationId xmlns:p14="http://schemas.microsoft.com/office/powerpoint/2010/main" val="20680104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6996200"/>
              </p:ext>
            </p:extLst>
          </p:nvPr>
        </p:nvGraphicFramePr>
        <p:xfrm>
          <a:off x="-830206" y="1218748"/>
          <a:ext cx="7314026" cy="514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5"/>
          <p:cNvSpPr txBox="1">
            <a:spLocks noChangeArrowheads="1"/>
          </p:cNvSpPr>
          <p:nvPr/>
        </p:nvSpPr>
        <p:spPr bwMode="auto">
          <a:xfrm>
            <a:off x="772330" y="276188"/>
            <a:ext cx="7817488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no son un tema aislado, recogen todo en una sola agenda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5382936" y="2500301"/>
            <a:ext cx="3448899" cy="92333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O" dirty="0">
                <a:latin typeface="+mn-lt"/>
              </a:rPr>
              <a:t>Los </a:t>
            </a:r>
            <a:r>
              <a:rPr lang="es-CO" b="1" dirty="0">
                <a:latin typeface="+mn-lt"/>
              </a:rPr>
              <a:t>Acuerdos de Paz </a:t>
            </a:r>
            <a:r>
              <a:rPr lang="es-CO" dirty="0">
                <a:latin typeface="+mn-lt"/>
              </a:rPr>
              <a:t>están alineados con </a:t>
            </a:r>
            <a:r>
              <a:rPr lang="en-US" b="1" dirty="0">
                <a:latin typeface="+mn-lt"/>
              </a:rPr>
              <a:t>50 </a:t>
            </a:r>
            <a:r>
              <a:rPr lang="en-US" b="1" dirty="0" err="1">
                <a:latin typeface="+mn-lt"/>
              </a:rPr>
              <a:t>metas</a:t>
            </a:r>
            <a:r>
              <a:rPr lang="en-US" b="1" dirty="0">
                <a:latin typeface="+mn-lt"/>
              </a:rPr>
              <a:t> ODS</a:t>
            </a:r>
            <a:endParaRPr lang="en-US" dirty="0">
              <a:latin typeface="+mn-lt"/>
            </a:endParaRPr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auto">
          <a:xfrm>
            <a:off x="5507940" y="3716657"/>
            <a:ext cx="3387579" cy="923330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b="1" dirty="0"/>
              <a:t>88 metas ODS </a:t>
            </a:r>
            <a:r>
              <a:rPr lang="es-CO" dirty="0"/>
              <a:t>relacionadas con la estrategia de </a:t>
            </a:r>
            <a:r>
              <a:rPr lang="es-CO" b="1" dirty="0"/>
              <a:t>Crecimiento Verde</a:t>
            </a:r>
            <a:endParaRPr lang="en-US" altLang="es-ES_tradnl" b="1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5426559" y="4925484"/>
            <a:ext cx="3349817" cy="923330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es-ES_tradnl" dirty="0">
                <a:latin typeface="+mn-lt"/>
                <a:ea typeface="MS PGothic" panose="020B0600070205080204" pitchFamily="34" charset="-128"/>
              </a:rPr>
              <a:t>El </a:t>
            </a:r>
            <a:r>
              <a:rPr lang="en-US" altLang="es-ES_tradnl" dirty="0" err="1">
                <a:latin typeface="+mn-lt"/>
                <a:ea typeface="MS PGothic" panose="020B0600070205080204" pitchFamily="34" charset="-128"/>
              </a:rPr>
              <a:t>acceso</a:t>
            </a:r>
            <a:r>
              <a:rPr lang="en-US" altLang="es-ES_tradnl" dirty="0">
                <a:latin typeface="+mn-lt"/>
                <a:ea typeface="MS PGothic" panose="020B0600070205080204" pitchFamily="34" charset="-128"/>
              </a:rPr>
              <a:t> a la OCDE </a:t>
            </a:r>
            <a:r>
              <a:rPr lang="en-US" altLang="es-ES_tradnl" dirty="0" err="1">
                <a:latin typeface="+mn-lt"/>
                <a:ea typeface="MS PGothic" panose="020B0600070205080204" pitchFamily="34" charset="-128"/>
              </a:rPr>
              <a:t>contribuye</a:t>
            </a:r>
            <a:r>
              <a:rPr lang="en-US" altLang="es-ES_tradnl" dirty="0">
                <a:latin typeface="+mn-lt"/>
                <a:ea typeface="MS PGothic" panose="020B0600070205080204" pitchFamily="34" charset="-128"/>
              </a:rPr>
              <a:t> a </a:t>
            </a:r>
            <a:r>
              <a:rPr lang="en-US" altLang="es-ES_tradnl" b="1" dirty="0">
                <a:latin typeface="+mn-lt"/>
                <a:ea typeface="MS PGothic" panose="020B0600070205080204" pitchFamily="34" charset="-128"/>
              </a:rPr>
              <a:t>87 </a:t>
            </a:r>
            <a:r>
              <a:rPr lang="en-US" altLang="es-ES_tradnl" b="1" dirty="0" err="1">
                <a:latin typeface="+mn-lt"/>
                <a:ea typeface="MS PGothic" panose="020B0600070205080204" pitchFamily="34" charset="-128"/>
              </a:rPr>
              <a:t>metas</a:t>
            </a:r>
            <a:r>
              <a:rPr lang="en-US" altLang="es-ES_tradnl" b="1" dirty="0">
                <a:latin typeface="+mn-lt"/>
                <a:ea typeface="MS PGothic" panose="020B0600070205080204" pitchFamily="34" charset="-128"/>
              </a:rPr>
              <a:t> ODS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5323365" y="1372398"/>
            <a:ext cx="3572155" cy="92333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O" dirty="0">
                <a:latin typeface="+mn-lt"/>
              </a:rPr>
              <a:t>El PND “</a:t>
            </a:r>
            <a:r>
              <a:rPr lang="es-CO" b="1" dirty="0">
                <a:latin typeface="+mn-lt"/>
              </a:rPr>
              <a:t>Todos por un Nuevo País</a:t>
            </a:r>
            <a:r>
              <a:rPr lang="es-CO" dirty="0">
                <a:latin typeface="+mn-lt"/>
              </a:rPr>
              <a:t>” incorpora </a:t>
            </a:r>
            <a:r>
              <a:rPr lang="es-CO" b="1" dirty="0">
                <a:latin typeface="+mn-lt"/>
              </a:rPr>
              <a:t>92 metas ODS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4088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327485" y="881200"/>
            <a:ext cx="801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50 de 169 metas</a:t>
            </a:r>
            <a:r>
              <a:rPr lang="es-ES" dirty="0"/>
              <a:t> ODS guardan relación con los Acuerdos de Paz y </a:t>
            </a:r>
            <a:r>
              <a:rPr lang="es-ES" b="1" dirty="0"/>
              <a:t>46 de 169 metas</a:t>
            </a:r>
            <a:endParaRPr lang="es-ES" dirty="0"/>
          </a:p>
          <a:p>
            <a:pPr algn="ctr"/>
            <a:r>
              <a:rPr lang="es-ES" dirty="0"/>
              <a:t>con la Estrategia de Respuesta Rápida</a:t>
            </a:r>
          </a:p>
        </p:txBody>
      </p:sp>
      <p:grpSp>
        <p:nvGrpSpPr>
          <p:cNvPr id="24" name="Agrupar 27"/>
          <p:cNvGrpSpPr/>
          <p:nvPr/>
        </p:nvGrpSpPr>
        <p:grpSpPr>
          <a:xfrm>
            <a:off x="4379125" y="2067285"/>
            <a:ext cx="4195197" cy="4041201"/>
            <a:chOff x="4483142" y="2099734"/>
            <a:chExt cx="4652061" cy="4481295"/>
          </a:xfrm>
        </p:grpSpPr>
        <p:pic>
          <p:nvPicPr>
            <p:cNvPr id="25" name="Imagen 24" descr="ODS_esp2_25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292" y="2099734"/>
              <a:ext cx="610911" cy="610911"/>
            </a:xfrm>
            <a:prstGeom prst="rect">
              <a:avLst/>
            </a:prstGeom>
          </p:spPr>
        </p:pic>
        <p:pic>
          <p:nvPicPr>
            <p:cNvPr id="26" name="Imagen 25" descr="ODS_esp2_22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768" y="2099734"/>
              <a:ext cx="610911" cy="610911"/>
            </a:xfrm>
            <a:prstGeom prst="rect">
              <a:avLst/>
            </a:prstGeom>
          </p:spPr>
        </p:pic>
        <p:pic>
          <p:nvPicPr>
            <p:cNvPr id="27" name="Imagen 26" descr="ODS_esp2_13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243" y="2099734"/>
              <a:ext cx="610911" cy="610911"/>
            </a:xfrm>
            <a:prstGeom prst="rect">
              <a:avLst/>
            </a:prstGeom>
          </p:spPr>
        </p:pic>
        <p:pic>
          <p:nvPicPr>
            <p:cNvPr id="28" name="Imagen 27" descr="ODS_esp2_09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718" y="2099734"/>
              <a:ext cx="610911" cy="610911"/>
            </a:xfrm>
            <a:prstGeom prst="rect">
              <a:avLst/>
            </a:prstGeom>
          </p:spPr>
        </p:pic>
        <p:pic>
          <p:nvPicPr>
            <p:cNvPr id="29" name="Imagen 28" descr="ODS_esp2_07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193" y="2099734"/>
              <a:ext cx="610911" cy="610911"/>
            </a:xfrm>
            <a:prstGeom prst="rect">
              <a:avLst/>
            </a:prstGeom>
          </p:spPr>
        </p:pic>
        <p:pic>
          <p:nvPicPr>
            <p:cNvPr id="30" name="Imagen 29" descr="ODS_esp2_05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668" y="2099734"/>
              <a:ext cx="610911" cy="610911"/>
            </a:xfrm>
            <a:prstGeom prst="rect">
              <a:avLst/>
            </a:prstGeom>
          </p:spPr>
        </p:pic>
        <p:pic>
          <p:nvPicPr>
            <p:cNvPr id="31" name="Imagen 30" descr="ODS_esp2_03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42" y="2099734"/>
              <a:ext cx="610911" cy="610911"/>
            </a:xfrm>
            <a:prstGeom prst="rect">
              <a:avLst/>
            </a:prstGeom>
          </p:spPr>
        </p:pic>
        <p:pic>
          <p:nvPicPr>
            <p:cNvPr id="32" name="Imagen 31" descr="ODS_esp2_39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703" y="2753863"/>
              <a:ext cx="610911" cy="610911"/>
            </a:xfrm>
            <a:prstGeom prst="rect">
              <a:avLst/>
            </a:prstGeom>
          </p:spPr>
        </p:pic>
        <p:pic>
          <p:nvPicPr>
            <p:cNvPr id="33" name="Imagen 32" descr="ODS_esp2_38.gi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490" y="2753863"/>
              <a:ext cx="610911" cy="610911"/>
            </a:xfrm>
            <a:prstGeom prst="rect">
              <a:avLst/>
            </a:prstGeom>
          </p:spPr>
        </p:pic>
        <p:pic>
          <p:nvPicPr>
            <p:cNvPr id="34" name="Imagen 33" descr="ODS_esp2_28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274" y="2753863"/>
              <a:ext cx="610911" cy="610911"/>
            </a:xfrm>
            <a:prstGeom prst="rect">
              <a:avLst/>
            </a:prstGeom>
          </p:spPr>
        </p:pic>
        <p:pic>
          <p:nvPicPr>
            <p:cNvPr id="35" name="Imagen 34" descr="ODS_esp2_26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058" y="2753863"/>
              <a:ext cx="610911" cy="610911"/>
            </a:xfrm>
            <a:prstGeom prst="rect">
              <a:avLst/>
            </a:prstGeom>
          </p:spPr>
        </p:pic>
        <p:pic>
          <p:nvPicPr>
            <p:cNvPr id="36" name="Imagen 35" descr="ODS_esp2_27.gi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841" y="2753863"/>
              <a:ext cx="610911" cy="610911"/>
            </a:xfrm>
            <a:prstGeom prst="rect">
              <a:avLst/>
            </a:prstGeom>
          </p:spPr>
        </p:pic>
        <p:pic>
          <p:nvPicPr>
            <p:cNvPr id="37" name="Imagen 36" descr="ODS_esp2_09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171" y="3568700"/>
              <a:ext cx="610911" cy="610911"/>
            </a:xfrm>
            <a:prstGeom prst="rect">
              <a:avLst/>
            </a:prstGeom>
          </p:spPr>
        </p:pic>
        <p:pic>
          <p:nvPicPr>
            <p:cNvPr id="38" name="Imagen 37" descr="ODS_esp2_39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669" y="3568700"/>
              <a:ext cx="610911" cy="610911"/>
            </a:xfrm>
            <a:prstGeom prst="rect">
              <a:avLst/>
            </a:prstGeom>
          </p:spPr>
        </p:pic>
        <p:pic>
          <p:nvPicPr>
            <p:cNvPr id="39" name="Imagen 38" descr="ODS_esp2_11.gif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420" y="3568699"/>
              <a:ext cx="610911" cy="610911"/>
            </a:xfrm>
            <a:prstGeom prst="rect">
              <a:avLst/>
            </a:prstGeom>
          </p:spPr>
        </p:pic>
        <p:pic>
          <p:nvPicPr>
            <p:cNvPr id="40" name="Imagen 39" descr="ODS_esp2_39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856" y="4356017"/>
              <a:ext cx="610911" cy="610911"/>
            </a:xfrm>
            <a:prstGeom prst="rect">
              <a:avLst/>
            </a:prstGeom>
          </p:spPr>
        </p:pic>
        <p:pic>
          <p:nvPicPr>
            <p:cNvPr id="41" name="Imagen 40" descr="ODS_esp2_39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857" y="5970118"/>
              <a:ext cx="610911" cy="610911"/>
            </a:xfrm>
            <a:prstGeom prst="rect">
              <a:avLst/>
            </a:prstGeom>
          </p:spPr>
        </p:pic>
        <p:pic>
          <p:nvPicPr>
            <p:cNvPr id="42" name="Imagen 41" descr="ODS_esp2_07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473" y="5170191"/>
              <a:ext cx="610911" cy="610911"/>
            </a:xfrm>
            <a:prstGeom prst="rect">
              <a:avLst/>
            </a:prstGeom>
          </p:spPr>
        </p:pic>
        <p:pic>
          <p:nvPicPr>
            <p:cNvPr id="43" name="Imagen 42" descr="ODS_esp2_38.gi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205" y="5170191"/>
              <a:ext cx="610911" cy="610911"/>
            </a:xfrm>
            <a:prstGeom prst="rect">
              <a:avLst/>
            </a:prstGeom>
          </p:spPr>
        </p:pic>
        <p:pic>
          <p:nvPicPr>
            <p:cNvPr id="44" name="Imagen 43" descr="ODS_esp2_39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938" y="5170191"/>
              <a:ext cx="610911" cy="610911"/>
            </a:xfrm>
            <a:prstGeom prst="rect">
              <a:avLst/>
            </a:prstGeom>
          </p:spPr>
        </p:pic>
      </p:grpSp>
      <p:sp>
        <p:nvSpPr>
          <p:cNvPr id="45" name="CuadroTexto 44"/>
          <p:cNvSpPr txBox="1"/>
          <p:nvPr/>
        </p:nvSpPr>
        <p:spPr>
          <a:xfrm>
            <a:off x="778286" y="1847330"/>
            <a:ext cx="196810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/>
              <a:t>ACUERDOS DE PAZ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27485" y="2433132"/>
            <a:ext cx="286970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s-ES" dirty="0"/>
              <a:t>Desarrollo Agrario Integral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616487" y="3482999"/>
            <a:ext cx="2291702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s-ES" dirty="0"/>
              <a:t>Participación política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881328" y="4228066"/>
            <a:ext cx="1762021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s-ES" dirty="0"/>
              <a:t>Fin del conflicto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960889" y="4922332"/>
            <a:ext cx="160289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s-ES" dirty="0"/>
              <a:t>Drogas ilícitas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1253225" y="5657331"/>
            <a:ext cx="10182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dirty="0"/>
              <a:t>Víctimas</a:t>
            </a:r>
          </a:p>
        </p:txBody>
      </p:sp>
      <p:cxnSp>
        <p:nvCxnSpPr>
          <p:cNvPr id="51" name="Conector recto 50"/>
          <p:cNvCxnSpPr/>
          <p:nvPr/>
        </p:nvCxnSpPr>
        <p:spPr>
          <a:xfrm>
            <a:off x="327485" y="3299407"/>
            <a:ext cx="8438354" cy="7305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255270" y="4742932"/>
            <a:ext cx="8438354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407670" y="4038728"/>
            <a:ext cx="8438354" cy="7305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V="1">
            <a:off x="339142" y="5450770"/>
            <a:ext cx="8438354" cy="29616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65"/>
          <p:cNvSpPr txBox="1">
            <a:spLocks noChangeArrowheads="1"/>
          </p:cNvSpPr>
          <p:nvPr/>
        </p:nvSpPr>
        <p:spPr bwMode="auto">
          <a:xfrm>
            <a:off x="373516" y="219018"/>
            <a:ext cx="7817488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se encuentran alineados con la construcción de paz</a:t>
            </a:r>
          </a:p>
        </p:txBody>
      </p:sp>
    </p:spTree>
    <p:extLst>
      <p:ext uri="{BB962C8B-B14F-4D97-AF65-F5344CB8AC3E}">
        <p14:creationId xmlns:p14="http://schemas.microsoft.com/office/powerpoint/2010/main" val="13625224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73315" y="1213171"/>
            <a:ext cx="4848286" cy="5363685"/>
            <a:chOff x="273315" y="1505243"/>
            <a:chExt cx="4500000" cy="502606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535" y="1505243"/>
              <a:ext cx="3334044" cy="4389120"/>
            </a:xfrm>
            <a:prstGeom prst="rect">
              <a:avLst/>
            </a:prstGeom>
          </p:spPr>
        </p:pic>
        <p:graphicFrame>
          <p:nvGraphicFramePr>
            <p:cNvPr id="7" name="Marcador de contenido 10"/>
            <p:cNvGraphicFramePr>
              <a:graphicFrameLocks/>
            </p:cNvGraphicFramePr>
            <p:nvPr>
              <p:extLst/>
            </p:nvPr>
          </p:nvGraphicFramePr>
          <p:xfrm>
            <a:off x="273315" y="2411668"/>
            <a:ext cx="450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2" name="Grupo 11"/>
            <p:cNvGrpSpPr/>
            <p:nvPr/>
          </p:nvGrpSpPr>
          <p:grpSpPr>
            <a:xfrm>
              <a:off x="369454" y="2355922"/>
              <a:ext cx="4191743" cy="2327065"/>
              <a:chOff x="3116561" y="1772816"/>
              <a:chExt cx="4191743" cy="2327065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3116561" y="1772816"/>
                <a:ext cx="1527447" cy="526865"/>
                <a:chOff x="3116561" y="1772816"/>
                <a:chExt cx="1527447" cy="526865"/>
              </a:xfrm>
            </p:grpSpPr>
            <p:grpSp>
              <p:nvGrpSpPr>
                <p:cNvPr id="37" name="Grupo 36"/>
                <p:cNvGrpSpPr/>
                <p:nvPr/>
              </p:nvGrpSpPr>
              <p:grpSpPr>
                <a:xfrm>
                  <a:off x="3203848" y="2254062"/>
                  <a:ext cx="1440160" cy="45619"/>
                  <a:chOff x="960641" y="5302339"/>
                  <a:chExt cx="2674476" cy="78149"/>
                </a:xfrm>
              </p:grpSpPr>
              <p:cxnSp>
                <p:nvCxnSpPr>
                  <p:cNvPr id="39" name="Conector recto 38"/>
                  <p:cNvCxnSpPr/>
                  <p:nvPr/>
                </p:nvCxnSpPr>
                <p:spPr>
                  <a:xfrm>
                    <a:off x="960938" y="5341414"/>
                    <a:ext cx="2674179" cy="0"/>
                  </a:xfrm>
                  <a:prstGeom prst="line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Elipse 39"/>
                  <p:cNvSpPr/>
                  <p:nvPr/>
                </p:nvSpPr>
                <p:spPr>
                  <a:xfrm>
                    <a:off x="960641" y="5302339"/>
                    <a:ext cx="86911" cy="78149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CO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8" name="CuadroTexto 37"/>
                <p:cNvSpPr txBox="1">
                  <a:spLocks noChangeArrowheads="1"/>
                </p:cNvSpPr>
                <p:nvPr/>
              </p:nvSpPr>
              <p:spPr bwMode="auto">
                <a:xfrm>
                  <a:off x="3116561" y="1772816"/>
                  <a:ext cx="1339051" cy="5078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s-CO" sz="9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Seguridad y Justicia para la construcción de Paz</a:t>
                  </a:r>
                  <a:endParaRPr lang="es-CO" sz="900" b="1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upo 13"/>
              <p:cNvGrpSpPr/>
              <p:nvPr/>
            </p:nvGrpSpPr>
            <p:grpSpPr>
              <a:xfrm>
                <a:off x="3131840" y="3114006"/>
                <a:ext cx="864008" cy="972358"/>
                <a:chOff x="3131840" y="3114006"/>
                <a:chExt cx="864008" cy="972358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3203848" y="3114006"/>
                  <a:ext cx="792000" cy="45619"/>
                  <a:chOff x="963764" y="3423545"/>
                  <a:chExt cx="1361393" cy="78149"/>
                </a:xfrm>
              </p:grpSpPr>
              <p:cxnSp>
                <p:nvCxnSpPr>
                  <p:cNvPr id="35" name="Conector recto 34"/>
                  <p:cNvCxnSpPr/>
                  <p:nvPr/>
                </p:nvCxnSpPr>
                <p:spPr>
                  <a:xfrm>
                    <a:off x="963764" y="3466074"/>
                    <a:ext cx="1361393" cy="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Elipse 35"/>
                  <p:cNvSpPr/>
                  <p:nvPr/>
                </p:nvSpPr>
                <p:spPr>
                  <a:xfrm>
                    <a:off x="963764" y="3423545"/>
                    <a:ext cx="80446" cy="78149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CO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4" name="CuadroTexto 33"/>
                <p:cNvSpPr txBox="1">
                  <a:spLocks noChangeArrowheads="1"/>
                </p:cNvSpPr>
                <p:nvPr/>
              </p:nvSpPr>
              <p:spPr bwMode="auto">
                <a:xfrm>
                  <a:off x="3131840" y="3717032"/>
                  <a:ext cx="75682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s-CO" sz="9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Buen Gobierno</a:t>
                  </a:r>
                  <a:endParaRPr lang="es-CO" sz="900" b="1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upo 14"/>
              <p:cNvGrpSpPr/>
              <p:nvPr/>
            </p:nvGrpSpPr>
            <p:grpSpPr>
              <a:xfrm>
                <a:off x="3121459" y="2771636"/>
                <a:ext cx="1450541" cy="1328245"/>
                <a:chOff x="3121459" y="2771636"/>
                <a:chExt cx="1450541" cy="1328245"/>
              </a:xfrm>
            </p:grpSpPr>
            <p:grpSp>
              <p:nvGrpSpPr>
                <p:cNvPr id="29" name="Grupo 28"/>
                <p:cNvGrpSpPr/>
                <p:nvPr/>
              </p:nvGrpSpPr>
              <p:grpSpPr>
                <a:xfrm>
                  <a:off x="3215708" y="4054262"/>
                  <a:ext cx="1356292" cy="45619"/>
                  <a:chOff x="975389" y="5433989"/>
                  <a:chExt cx="2518717" cy="78149"/>
                </a:xfrm>
              </p:grpSpPr>
              <p:cxnSp>
                <p:nvCxnSpPr>
                  <p:cNvPr id="31" name="Conector recto 30"/>
                  <p:cNvCxnSpPr/>
                  <p:nvPr/>
                </p:nvCxnSpPr>
                <p:spPr>
                  <a:xfrm>
                    <a:off x="1020500" y="5473064"/>
                    <a:ext cx="2473606" cy="0"/>
                  </a:xfrm>
                  <a:prstGeom prst="line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Elipse 31"/>
                  <p:cNvSpPr/>
                  <p:nvPr/>
                </p:nvSpPr>
                <p:spPr>
                  <a:xfrm>
                    <a:off x="975389" y="5433989"/>
                    <a:ext cx="86910" cy="78149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s-CO" sz="135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0" name="CuadroTexto 29"/>
                <p:cNvSpPr txBox="1">
                  <a:spLocks noChangeArrowheads="1"/>
                </p:cNvSpPr>
                <p:nvPr/>
              </p:nvSpPr>
              <p:spPr bwMode="auto">
                <a:xfrm>
                  <a:off x="3121459" y="2771636"/>
                  <a:ext cx="87447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s-CO" sz="900" dirty="0">
                      <a:solidFill>
                        <a:srgbClr val="9BBB59">
                          <a:lumMod val="75000"/>
                        </a:srgb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Crecimiento Verde</a:t>
                  </a:r>
                  <a:endParaRPr lang="es-CO" sz="900" b="1" dirty="0">
                    <a:solidFill>
                      <a:srgbClr val="9BBB59">
                        <a:lumMod val="75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upo 15"/>
              <p:cNvGrpSpPr/>
              <p:nvPr/>
            </p:nvGrpSpPr>
            <p:grpSpPr>
              <a:xfrm>
                <a:off x="5868288" y="3717032"/>
                <a:ext cx="1440016" cy="382848"/>
                <a:chOff x="5868288" y="3717032"/>
                <a:chExt cx="1440016" cy="382848"/>
              </a:xfrm>
            </p:grpSpPr>
            <p:sp>
              <p:nvSpPr>
                <p:cNvPr id="26" name="CuadroTexto 25"/>
                <p:cNvSpPr txBox="1">
                  <a:spLocks noChangeArrowheads="1"/>
                </p:cNvSpPr>
                <p:nvPr/>
              </p:nvSpPr>
              <p:spPr bwMode="auto">
                <a:xfrm>
                  <a:off x="6228184" y="3717032"/>
                  <a:ext cx="108012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r"/>
                  <a:r>
                    <a:rPr lang="es-CO" sz="9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Transformación del Campo</a:t>
                  </a:r>
                  <a:endParaRPr lang="es-CO" sz="900" b="1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7" name="Conector recto 26"/>
                <p:cNvCxnSpPr/>
                <p:nvPr/>
              </p:nvCxnSpPr>
              <p:spPr>
                <a:xfrm>
                  <a:off x="5868288" y="4077072"/>
                  <a:ext cx="129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Elipse 27"/>
                <p:cNvSpPr/>
                <p:nvPr/>
              </p:nvSpPr>
              <p:spPr>
                <a:xfrm>
                  <a:off x="7146986" y="4054261"/>
                  <a:ext cx="46800" cy="4561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13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>
                <a:off x="6300192" y="2771636"/>
                <a:ext cx="1008112" cy="387989"/>
                <a:chOff x="6300192" y="2771636"/>
                <a:chExt cx="1008112" cy="387989"/>
              </a:xfrm>
            </p:grpSpPr>
            <p:sp>
              <p:nvSpPr>
                <p:cNvPr id="23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6469479" y="2771636"/>
                  <a:ext cx="83882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r"/>
                  <a:r>
                    <a:rPr lang="es-CO" sz="90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Movilidad Social</a:t>
                  </a:r>
                  <a:endParaRPr lang="es-CO" sz="900" b="1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>
                  <a:off x="6300192" y="3138832"/>
                  <a:ext cx="864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Elipse 24"/>
                <p:cNvSpPr/>
                <p:nvPr/>
              </p:nvSpPr>
              <p:spPr>
                <a:xfrm>
                  <a:off x="7152891" y="3114006"/>
                  <a:ext cx="46800" cy="4561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13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" name="Grupo 17"/>
              <p:cNvGrpSpPr/>
              <p:nvPr/>
            </p:nvGrpSpPr>
            <p:grpSpPr>
              <a:xfrm>
                <a:off x="5796288" y="1772816"/>
                <a:ext cx="1512016" cy="523549"/>
                <a:chOff x="5796288" y="1772816"/>
                <a:chExt cx="1512016" cy="523549"/>
              </a:xfrm>
            </p:grpSpPr>
            <p:grpSp>
              <p:nvGrpSpPr>
                <p:cNvPr id="19" name="Grupo 18"/>
                <p:cNvGrpSpPr/>
                <p:nvPr/>
              </p:nvGrpSpPr>
              <p:grpSpPr>
                <a:xfrm>
                  <a:off x="5796288" y="1772816"/>
                  <a:ext cx="1512016" cy="507831"/>
                  <a:chOff x="5796288" y="1772816"/>
                  <a:chExt cx="1512016" cy="507831"/>
                </a:xfrm>
              </p:grpSpPr>
              <p:sp>
                <p:nvSpPr>
                  <p:cNvPr id="21" name="CuadroTexto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56176" y="1772816"/>
                    <a:ext cx="1152128" cy="5078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/>
                    <a:r>
                      <a:rPr lang="es-CO" sz="9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Competitividad e Infraestructura  Estratégicas</a:t>
                    </a:r>
                    <a:endParaRPr lang="es-CO" sz="900" b="1" dirty="0">
                      <a:solidFill>
                        <a:srgbClr val="002060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2" name="Conector recto 21"/>
                  <p:cNvCxnSpPr/>
                  <p:nvPr/>
                </p:nvCxnSpPr>
                <p:spPr>
                  <a:xfrm>
                    <a:off x="5796288" y="2276872"/>
                    <a:ext cx="1368000" cy="0"/>
                  </a:xfrm>
                  <a:prstGeom prst="line">
                    <a:avLst/>
                  </a:prstGeom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Elipse 19"/>
                <p:cNvSpPr/>
                <p:nvPr/>
              </p:nvSpPr>
              <p:spPr>
                <a:xfrm>
                  <a:off x="7152891" y="2250746"/>
                  <a:ext cx="46800" cy="4561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135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42" name="Grupo 41"/>
            <p:cNvGrpSpPr/>
            <p:nvPr/>
          </p:nvGrpSpPr>
          <p:grpSpPr>
            <a:xfrm>
              <a:off x="1767298" y="2994959"/>
              <a:ext cx="1512033" cy="1660540"/>
              <a:chOff x="2186808" y="1327661"/>
              <a:chExt cx="4097391" cy="4074044"/>
            </a:xfrm>
          </p:grpSpPr>
          <p:sp>
            <p:nvSpPr>
              <p:cNvPr id="43" name="CuadroTexto 42"/>
              <p:cNvSpPr txBox="1"/>
              <p:nvPr/>
            </p:nvSpPr>
            <p:spPr>
              <a:xfrm>
                <a:off x="2855473" y="1327661"/>
                <a:ext cx="2721429" cy="7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O" sz="1300" kern="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PAZ</a:t>
                </a: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2865882" y="3113310"/>
                <a:ext cx="2721429" cy="7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O" sz="1300" kern="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EQUIDAD</a:t>
                </a:r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2660342" y="4684347"/>
                <a:ext cx="3272866" cy="7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O" sz="1300" kern="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EDUCACIÓN</a:t>
                </a:r>
              </a:p>
            </p:txBody>
          </p:sp>
          <p:grpSp>
            <p:nvGrpSpPr>
              <p:cNvPr id="46" name="Grupo 45"/>
              <p:cNvGrpSpPr/>
              <p:nvPr/>
            </p:nvGrpSpPr>
            <p:grpSpPr>
              <a:xfrm>
                <a:off x="4806785" y="1760079"/>
                <a:ext cx="1477414" cy="3312000"/>
                <a:chOff x="4929446" y="1760079"/>
                <a:chExt cx="1477414" cy="3312000"/>
              </a:xfrm>
            </p:grpSpPr>
            <p:cxnSp>
              <p:nvCxnSpPr>
                <p:cNvPr id="55" name="Conector recto 54"/>
                <p:cNvCxnSpPr/>
                <p:nvPr/>
              </p:nvCxnSpPr>
              <p:spPr>
                <a:xfrm>
                  <a:off x="4929446" y="1781851"/>
                  <a:ext cx="1476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6" name="Conector recto 55"/>
                <p:cNvCxnSpPr/>
                <p:nvPr/>
              </p:nvCxnSpPr>
              <p:spPr>
                <a:xfrm>
                  <a:off x="6372765" y="1760079"/>
                  <a:ext cx="0" cy="3312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Conector recto de flecha 56"/>
                <p:cNvCxnSpPr/>
                <p:nvPr/>
              </p:nvCxnSpPr>
              <p:spPr>
                <a:xfrm flipH="1">
                  <a:off x="5823388" y="5061192"/>
                  <a:ext cx="583472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CC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47" name="Grupo 46"/>
              <p:cNvGrpSpPr/>
              <p:nvPr/>
            </p:nvGrpSpPr>
            <p:grpSpPr>
              <a:xfrm rot="10800000">
                <a:off x="2186808" y="1760079"/>
                <a:ext cx="1458679" cy="3312000"/>
                <a:chOff x="4945993" y="1760079"/>
                <a:chExt cx="1458679" cy="3312000"/>
              </a:xfrm>
            </p:grpSpPr>
            <p:cxnSp>
              <p:nvCxnSpPr>
                <p:cNvPr id="52" name="Conector recto 51"/>
                <p:cNvCxnSpPr/>
                <p:nvPr/>
              </p:nvCxnSpPr>
              <p:spPr>
                <a:xfrm>
                  <a:off x="5779402" y="1781850"/>
                  <a:ext cx="61993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Conector recto 52"/>
                <p:cNvCxnSpPr/>
                <p:nvPr/>
              </p:nvCxnSpPr>
              <p:spPr>
                <a:xfrm>
                  <a:off x="6367989" y="1760079"/>
                  <a:ext cx="0" cy="3312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C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Conector recto de flecha 53"/>
                <p:cNvCxnSpPr/>
                <p:nvPr/>
              </p:nvCxnSpPr>
              <p:spPr>
                <a:xfrm flipH="1">
                  <a:off x="4945993" y="5061192"/>
                  <a:ext cx="1458679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CC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48" name="Conector recto de flecha 47"/>
              <p:cNvCxnSpPr/>
              <p:nvPr/>
            </p:nvCxnSpPr>
            <p:spPr>
              <a:xfrm flipV="1">
                <a:off x="3849818" y="2105018"/>
                <a:ext cx="0" cy="1008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C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9" name="Conector recto de flecha 48"/>
              <p:cNvCxnSpPr/>
              <p:nvPr/>
            </p:nvCxnSpPr>
            <p:spPr>
              <a:xfrm flipV="1">
                <a:off x="3846110" y="3729378"/>
                <a:ext cx="0" cy="10082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C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0" name="Conector recto de flecha 49"/>
              <p:cNvCxnSpPr/>
              <p:nvPr/>
            </p:nvCxnSpPr>
            <p:spPr>
              <a:xfrm>
                <a:off x="4572000" y="2138471"/>
                <a:ext cx="0" cy="10082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C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1" name="Conector recto de flecha 50"/>
              <p:cNvCxnSpPr/>
              <p:nvPr/>
            </p:nvCxnSpPr>
            <p:spPr>
              <a:xfrm>
                <a:off x="4568286" y="3751678"/>
                <a:ext cx="0" cy="10082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C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4" name="Grupo 3"/>
            <p:cNvGrpSpPr/>
            <p:nvPr/>
          </p:nvGrpSpPr>
          <p:grpSpPr>
            <a:xfrm>
              <a:off x="376389" y="5361612"/>
              <a:ext cx="4184808" cy="1169691"/>
              <a:chOff x="376389" y="5361612"/>
              <a:chExt cx="4184808" cy="1169691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401113" y="5361612"/>
                <a:ext cx="1368152" cy="276999"/>
                <a:chOff x="6660232" y="692696"/>
                <a:chExt cx="1368152" cy="276999"/>
              </a:xfrm>
            </p:grpSpPr>
            <p:sp>
              <p:nvSpPr>
                <p:cNvPr id="10" name="Elipse 9"/>
                <p:cNvSpPr/>
                <p:nvPr/>
              </p:nvSpPr>
              <p:spPr>
                <a:xfrm>
                  <a:off x="6660232" y="764728"/>
                  <a:ext cx="180000" cy="180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CuadroTexto 10"/>
                <p:cNvSpPr txBox="1"/>
                <p:nvPr/>
              </p:nvSpPr>
              <p:spPr>
                <a:xfrm>
                  <a:off x="6876256" y="692696"/>
                  <a:ext cx="115212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Pilares</a:t>
                  </a:r>
                </a:p>
              </p:txBody>
            </p:sp>
          </p:grpSp>
          <p:sp>
            <p:nvSpPr>
              <p:cNvPr id="41" name="Elipse 40"/>
              <p:cNvSpPr/>
              <p:nvPr/>
            </p:nvSpPr>
            <p:spPr>
              <a:xfrm>
                <a:off x="376389" y="6300234"/>
                <a:ext cx="180000" cy="180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401113" y="5862091"/>
                <a:ext cx="180000" cy="18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CuadroTexto 60"/>
              <p:cNvSpPr txBox="1"/>
              <p:nvPr/>
            </p:nvSpPr>
            <p:spPr>
              <a:xfrm>
                <a:off x="606566" y="5811259"/>
                <a:ext cx="39546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200" dirty="0">
                    <a:solidFill>
                      <a:srgbClr val="4F81BD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Estrategias Transversales</a:t>
                </a:r>
              </a:p>
            </p:txBody>
          </p:sp>
          <p:sp>
            <p:nvSpPr>
              <p:cNvPr id="62" name="CuadroTexto 61"/>
              <p:cNvSpPr txBox="1"/>
              <p:nvPr/>
            </p:nvSpPr>
            <p:spPr>
              <a:xfrm>
                <a:off x="595522" y="6254304"/>
                <a:ext cx="39546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200" b="1" dirty="0">
                    <a:solidFill>
                      <a:srgbClr val="92D050"/>
                    </a:solidFill>
                    <a:latin typeface="Century Gothic" panose="020B0502020202020204" pitchFamily="34" charset="0"/>
                  </a:rPr>
                  <a:t>Estrategia envolvente</a:t>
                </a: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6418602" y="1745618"/>
            <a:ext cx="103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Pilares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25908" y="3711358"/>
            <a:ext cx="3768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+mn-lt"/>
              </a:rPr>
              <a:t>Más de la mitad de las metas ODS ya están incorporadas en el </a:t>
            </a:r>
            <a:r>
              <a:rPr lang="es-ES" sz="2000" b="1" dirty="0">
                <a:latin typeface="+mn-lt"/>
              </a:rPr>
              <a:t>PND</a:t>
            </a:r>
            <a:r>
              <a:rPr lang="es-ES" sz="2000" dirty="0">
                <a:latin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s-ES_tradnl" sz="2000" dirty="0">
                <a:latin typeface="+mn-lt"/>
              </a:rPr>
              <a:t>(92 de 169) </a:t>
            </a:r>
          </a:p>
        </p:txBody>
      </p:sp>
      <p:pic>
        <p:nvPicPr>
          <p:cNvPr id="63" name="Picture 11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878" y="2290963"/>
            <a:ext cx="118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37" y="2294114"/>
            <a:ext cx="118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019" y="2290963"/>
            <a:ext cx="118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CuadroTexto 65"/>
          <p:cNvSpPr txBox="1">
            <a:spLocks noChangeArrowheads="1"/>
          </p:cNvSpPr>
          <p:nvPr/>
        </p:nvSpPr>
        <p:spPr bwMode="auto">
          <a:xfrm>
            <a:off x="772330" y="276188"/>
            <a:ext cx="7817488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se incorporaron en el Plan Nacional de Desarrollo 2014-2018</a:t>
            </a:r>
          </a:p>
        </p:txBody>
      </p:sp>
    </p:spTree>
    <p:extLst>
      <p:ext uri="{BB962C8B-B14F-4D97-AF65-F5344CB8AC3E}">
        <p14:creationId xmlns:p14="http://schemas.microsoft.com/office/powerpoint/2010/main" val="19797947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13184" y="6559263"/>
            <a:ext cx="1837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cs typeface="Calibri" panose="020F0502020204030204" pitchFamily="34" charset="0"/>
              </a:rPr>
              <a:t>Fuente: DSEPP-DNP, 2016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7586" r="14592" b="12778"/>
          <a:stretch/>
        </p:blipFill>
        <p:spPr>
          <a:xfrm>
            <a:off x="99898" y="672931"/>
            <a:ext cx="4662624" cy="5954237"/>
          </a:xfrm>
          <a:prstGeom prst="rect">
            <a:avLst/>
          </a:prstGeom>
        </p:spPr>
      </p:pic>
      <p:sp>
        <p:nvSpPr>
          <p:cNvPr id="11" name="Rectángulo 202"/>
          <p:cNvSpPr>
            <a:spLocks noChangeArrowheads="1"/>
          </p:cNvSpPr>
          <p:nvPr/>
        </p:nvSpPr>
        <p:spPr bwMode="auto">
          <a:xfrm>
            <a:off x="4849236" y="802046"/>
            <a:ext cx="4045057" cy="25160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25000"/>
              </a:lnSpc>
            </a:pPr>
            <a:r>
              <a:rPr lang="es-CO" altLang="es-CO" sz="1400" b="1" dirty="0">
                <a:solidFill>
                  <a:srgbClr val="000000"/>
                </a:solidFill>
                <a:latin typeface="+mn-lt"/>
                <a:ea typeface="Century Gothic" panose="020B0502020202020204" pitchFamily="34" charset="0"/>
                <a:cs typeface="Calibri" panose="020F0502020204030204" pitchFamily="34" charset="0"/>
              </a:rPr>
              <a:t>63 Planes analizados 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ea typeface="Century Gothic" panose="020B0502020202020204" pitchFamily="34" charset="0"/>
                <a:cs typeface="Calibri" panose="020F0502020204030204" pitchFamily="34" charset="0"/>
              </a:rPr>
              <a:t>(32 Departamentales y 31 de ciudades principales):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100% de los PTD incluyeron los ODS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s-CO" altLang="es-CO" sz="14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Incorporación - Planes Departamentales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:        </a:t>
            </a:r>
            <a:r>
              <a:rPr lang="es-CO" altLang="es-CO" sz="1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Alta 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s-CO" altLang="es-CO" sz="1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7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)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s-CO" altLang="es-CO" sz="1400" b="1" dirty="0">
                <a:solidFill>
                  <a:srgbClr val="FFB300"/>
                </a:solidFill>
                <a:latin typeface="+mn-lt"/>
                <a:cs typeface="Calibri" panose="020F0502020204030204" pitchFamily="34" charset="0"/>
              </a:rPr>
              <a:t>Media 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s-CO" altLang="es-CO" sz="1400" b="1" dirty="0">
                <a:solidFill>
                  <a:srgbClr val="FFB300"/>
                </a:solidFill>
                <a:latin typeface="+mn-lt"/>
                <a:cs typeface="Calibri" panose="020F0502020204030204" pitchFamily="34" charset="0"/>
              </a:rPr>
              <a:t>15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)</a:t>
            </a:r>
            <a:r>
              <a:rPr lang="es-CO" altLang="es-CO" sz="1400" dirty="0">
                <a:solidFill>
                  <a:srgbClr val="70AD47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y </a:t>
            </a:r>
            <a:r>
              <a:rPr lang="es-CO" altLang="es-CO" sz="1400" b="1" dirty="0">
                <a:solidFill>
                  <a:srgbClr val="ED7D31"/>
                </a:solidFill>
                <a:latin typeface="+mn-lt"/>
                <a:cs typeface="Calibri" panose="020F0502020204030204" pitchFamily="34" charset="0"/>
              </a:rPr>
              <a:t>general 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s-CO" altLang="es-CO" sz="1400" b="1" dirty="0">
                <a:solidFill>
                  <a:srgbClr val="ED7D31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s-CO" altLang="es-CO" sz="14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Incorporación - Planes de Ciudades Capitales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es-CO" altLang="es-CO" sz="1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Alta 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s-CO" altLang="es-CO" sz="14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8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), </a:t>
            </a:r>
            <a:r>
              <a:rPr lang="es-CO" altLang="es-CO" sz="1400" b="1" dirty="0">
                <a:solidFill>
                  <a:srgbClr val="FFB300"/>
                </a:solidFill>
                <a:latin typeface="+mn-lt"/>
                <a:cs typeface="Calibri" panose="020F0502020204030204" pitchFamily="34" charset="0"/>
              </a:rPr>
              <a:t>Media 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s-CO" altLang="es-CO" sz="1400" b="1" dirty="0">
                <a:solidFill>
                  <a:srgbClr val="FFB300"/>
                </a:solidFill>
                <a:latin typeface="+mn-lt"/>
                <a:cs typeface="Calibri" panose="020F0502020204030204" pitchFamily="34" charset="0"/>
              </a:rPr>
              <a:t>9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)</a:t>
            </a:r>
            <a:r>
              <a:rPr lang="es-CO" altLang="es-CO" sz="1400" dirty="0">
                <a:solidFill>
                  <a:srgbClr val="70AD47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y </a:t>
            </a:r>
            <a:r>
              <a:rPr lang="es-CO" altLang="es-CO" sz="1400" b="1" dirty="0">
                <a:solidFill>
                  <a:srgbClr val="ED7D31"/>
                </a:solidFill>
                <a:latin typeface="+mn-lt"/>
                <a:cs typeface="Calibri" panose="020F0502020204030204" pitchFamily="34" charset="0"/>
              </a:rPr>
              <a:t>general </a:t>
            </a: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s-CO" altLang="es-CO" sz="1400" b="1" dirty="0">
                <a:solidFill>
                  <a:srgbClr val="ED7D31"/>
                </a:solidFill>
                <a:latin typeface="+mn-lt"/>
                <a:cs typeface="Calibri" panose="020F0502020204030204" pitchFamily="34" charset="0"/>
              </a:rPr>
              <a:t>14</a:t>
            </a:r>
            <a:r>
              <a:rPr lang="es-CO" altLang="es-CO" sz="1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En promedio, los PTD incluyeron 30% de las metas ODS aplicables a nivel territorial </a:t>
            </a:r>
            <a:r>
              <a:rPr lang="es-CO" sz="1400" dirty="0">
                <a:solidFill>
                  <a:prstClr val="black"/>
                </a:solidFill>
                <a:latin typeface="+mn-lt"/>
              </a:rPr>
              <a:t>(</a:t>
            </a:r>
            <a:r>
              <a:rPr lang="es-CO" sz="1400" b="1" dirty="0">
                <a:solidFill>
                  <a:prstClr val="black"/>
                </a:solidFill>
                <a:latin typeface="+mn-lt"/>
              </a:rPr>
              <a:t>33/110</a:t>
            </a:r>
            <a:r>
              <a:rPr lang="es-CO" sz="1400" dirty="0">
                <a:solidFill>
                  <a:prstClr val="black"/>
                </a:solidFill>
                <a:latin typeface="+mn-lt"/>
              </a:rPr>
              <a:t>)</a:t>
            </a:r>
            <a:endParaRPr lang="es-CO" altLang="es-CO" sz="1400" b="1" dirty="0">
              <a:solidFill>
                <a:srgbClr val="FF993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196579" y="3367404"/>
            <a:ext cx="367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ODS con mayor incorporación</a:t>
            </a:r>
            <a:endParaRPr lang="es-ES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132852" y="4755355"/>
            <a:ext cx="367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ODS con menor incorporación</a:t>
            </a:r>
            <a:endParaRPr lang="es-ES" sz="1400" b="1" dirty="0"/>
          </a:p>
        </p:txBody>
      </p:sp>
      <p:pic>
        <p:nvPicPr>
          <p:cNvPr id="9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11" y="361406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03" y="3629563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56" y="361406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11" y="503794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28" y="5024877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31" y="502029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65"/>
          <p:cNvSpPr txBox="1">
            <a:spLocks noChangeArrowheads="1"/>
          </p:cNvSpPr>
          <p:nvPr/>
        </p:nvSpPr>
        <p:spPr bwMode="auto">
          <a:xfrm>
            <a:off x="115889" y="119377"/>
            <a:ext cx="8176193" cy="4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s-CO" altLang="es-ES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en los Planes Territoriales de Desarrollo, 2016-2019</a:t>
            </a:r>
          </a:p>
        </p:txBody>
      </p:sp>
    </p:spTree>
    <p:extLst>
      <p:ext uri="{BB962C8B-B14F-4D97-AF65-F5344CB8AC3E}">
        <p14:creationId xmlns:p14="http://schemas.microsoft.com/office/powerpoint/2010/main" val="13771842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494" y="5523644"/>
            <a:ext cx="4528871" cy="527532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623180" y="4728569"/>
            <a:ext cx="8216153" cy="596416"/>
            <a:chOff x="859753" y="5329224"/>
            <a:chExt cx="7478875" cy="440426"/>
          </a:xfrm>
        </p:grpSpPr>
        <p:pic>
          <p:nvPicPr>
            <p:cNvPr id="33" name="Picture 3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206" y="533170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53" y="5337129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880" y="5335787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830" y="5329225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1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79" y="5329224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2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88" y="5334454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3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436" y="5331712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4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138" y="5337129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5"/>
            <p:cNvPicPr preferRelativeResize="0"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6628" y="533765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8"/>
            <p:cNvPicPr preferRelativeResize="0"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637" y="5332816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143" y="5332529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186" y="5329225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944" y="5329225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209" y="5329224"/>
              <a:ext cx="432000" cy="42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848" y="5334806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447" y="533713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 preferRelativeResize="0"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401" y="5334454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CuadroTexto 50"/>
          <p:cNvSpPr txBox="1"/>
          <p:nvPr/>
        </p:nvSpPr>
        <p:spPr>
          <a:xfrm>
            <a:off x="300836" y="6295544"/>
            <a:ext cx="1830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prstClr val="black"/>
                </a:solidFill>
                <a:cs typeface="Calibri" panose="020F0502020204030204" pitchFamily="34" charset="0"/>
              </a:rPr>
              <a:t>Fuente: Secretaría Técnica ODS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94129" y="1811259"/>
          <a:ext cx="8786064" cy="334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5" name="CuadroTexto 65"/>
          <p:cNvSpPr txBox="1">
            <a:spLocks noChangeArrowheads="1"/>
          </p:cNvSpPr>
          <p:nvPr/>
        </p:nvSpPr>
        <p:spPr bwMode="auto">
          <a:xfrm>
            <a:off x="139295" y="425422"/>
            <a:ext cx="8176193" cy="4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s-CO" altLang="es-ES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en los Planes Departamentales de Desarrollo, 2016-2019</a:t>
            </a:r>
          </a:p>
        </p:txBody>
      </p:sp>
      <p:graphicFrame>
        <p:nvGraphicFramePr>
          <p:cNvPr id="50" name="Gráfico 49"/>
          <p:cNvGraphicFramePr>
            <a:graphicFrameLocks/>
          </p:cNvGraphicFramePr>
          <p:nvPr>
            <p:extLst/>
          </p:nvPr>
        </p:nvGraphicFramePr>
        <p:xfrm>
          <a:off x="5536935" y="1124591"/>
          <a:ext cx="3598824" cy="174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10300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765682" y="4643708"/>
            <a:ext cx="8122824" cy="636070"/>
            <a:chOff x="840994" y="5322136"/>
            <a:chExt cx="7541726" cy="455204"/>
          </a:xfrm>
        </p:grpSpPr>
        <p:pic>
          <p:nvPicPr>
            <p:cNvPr id="33" name="Picture 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175" y="533170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889" y="5337276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652" y="534534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876" y="532657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1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446" y="533170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2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979" y="532690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3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463" y="533170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4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919" y="5337129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5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720" y="5328565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8"/>
            <p:cNvPicPr preferRelativeResize="0"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924" y="532373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539" y="5331700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506" y="5337129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155" y="5337129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637" y="5322136"/>
              <a:ext cx="432000" cy="42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101" y="532657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94" y="5326901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 preferRelativeResize="0"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798" y="5336255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7" name="Gráfico 26"/>
          <p:cNvGraphicFramePr>
            <a:graphicFrameLocks/>
          </p:cNvGraphicFramePr>
          <p:nvPr>
            <p:extLst/>
          </p:nvPr>
        </p:nvGraphicFramePr>
        <p:xfrm>
          <a:off x="101817" y="1851321"/>
          <a:ext cx="8880818" cy="335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8" name="CuadroTexto 65"/>
          <p:cNvSpPr txBox="1">
            <a:spLocks noChangeArrowheads="1"/>
          </p:cNvSpPr>
          <p:nvPr/>
        </p:nvSpPr>
        <p:spPr bwMode="auto">
          <a:xfrm>
            <a:off x="276366" y="195524"/>
            <a:ext cx="8176193" cy="10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O" altLang="es-ES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en los Planes de Desarrollo de las Ciudades Capitales, 2016-2019</a:t>
            </a:r>
          </a:p>
        </p:txBody>
      </p:sp>
      <p:pic>
        <p:nvPicPr>
          <p:cNvPr id="50" name="Imagen 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494" y="5523644"/>
            <a:ext cx="4528871" cy="527532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300836" y="6295544"/>
            <a:ext cx="1830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prstClr val="black"/>
                </a:solidFill>
                <a:cs typeface="Calibri" panose="020F0502020204030204" pitchFamily="34" charset="0"/>
              </a:rPr>
              <a:t>Fuente: Secretaría Técnica ODS</a:t>
            </a:r>
          </a:p>
        </p:txBody>
      </p:sp>
      <p:graphicFrame>
        <p:nvGraphicFramePr>
          <p:cNvPr id="53" name="Gráfico 52"/>
          <p:cNvGraphicFramePr>
            <a:graphicFrameLocks/>
          </p:cNvGraphicFramePr>
          <p:nvPr>
            <p:extLst/>
          </p:nvPr>
        </p:nvGraphicFramePr>
        <p:xfrm>
          <a:off x="5784865" y="968188"/>
          <a:ext cx="3197770" cy="170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8495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65"/>
          <p:cNvSpPr txBox="1">
            <a:spLocks noChangeArrowheads="1"/>
          </p:cNvSpPr>
          <p:nvPr/>
        </p:nvSpPr>
        <p:spPr bwMode="auto">
          <a:xfrm>
            <a:off x="182170" y="268575"/>
            <a:ext cx="8619970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O" altLang="es-ES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en el Plan de Desarrollo de Antioquia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822577" y="5787212"/>
            <a:ext cx="3232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0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Fuente: DNP-DSEPP con base en PD “Pensando en Grande”</a:t>
            </a:r>
          </a:p>
        </p:txBody>
      </p:sp>
      <p:sp>
        <p:nvSpPr>
          <p:cNvPr id="32" name="Rectángulo 4"/>
          <p:cNvSpPr/>
          <p:nvPr/>
        </p:nvSpPr>
        <p:spPr>
          <a:xfrm>
            <a:off x="2059891" y="966215"/>
            <a:ext cx="6890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000" b="1" kern="0" dirty="0">
                <a:solidFill>
                  <a:prstClr val="black"/>
                </a:solidFill>
                <a:ea typeface="Century Gothic" panose="020B0502020202020204" pitchFamily="34" charset="0"/>
                <a:cs typeface="Arial"/>
              </a:rPr>
              <a:t>65% </a:t>
            </a:r>
            <a:r>
              <a:rPr lang="es-CO" altLang="es-CO" sz="2000" kern="0" dirty="0">
                <a:solidFill>
                  <a:prstClr val="black"/>
                </a:solidFill>
                <a:ea typeface="Century Gothic" panose="020B0502020202020204" pitchFamily="34" charset="0"/>
                <a:cs typeface="Arial"/>
              </a:rPr>
              <a:t>de los programas del PD de Antioquia: </a:t>
            </a:r>
            <a:r>
              <a:rPr lang="es-CO" altLang="es-CO" sz="2000" b="1" kern="0" dirty="0">
                <a:solidFill>
                  <a:sysClr val="windowText" lastClr="000000"/>
                </a:solidFill>
                <a:ea typeface="ＭＳ Ｐゴシック" panose="020B0600070205080204" pitchFamily="34" charset="-128"/>
                <a:cs typeface="Arial"/>
              </a:rPr>
              <a:t>“Pensando en Grande, 2016-2019</a:t>
            </a:r>
            <a:r>
              <a:rPr lang="es-CO" sz="2000" b="1" kern="0" dirty="0">
                <a:solidFill>
                  <a:sysClr val="windowText" lastClr="000000"/>
                </a:solidFill>
              </a:rPr>
              <a:t>”</a:t>
            </a:r>
            <a:r>
              <a:rPr lang="es-CO" altLang="es-CO" sz="2000" b="1" kern="0" dirty="0">
                <a:solidFill>
                  <a:sysClr val="windowText" lastClr="000000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es-CO" altLang="es-CO" sz="2000" kern="0" dirty="0">
                <a:solidFill>
                  <a:sysClr val="windowText" lastClr="000000"/>
                </a:solidFill>
                <a:ea typeface="ＭＳ Ｐゴシック" panose="020B0600070205080204" pitchFamily="34" charset="-128"/>
                <a:cs typeface="Arial"/>
              </a:rPr>
              <a:t>están alineados con los ODS</a:t>
            </a:r>
          </a:p>
        </p:txBody>
      </p:sp>
      <p:graphicFrame>
        <p:nvGraphicFramePr>
          <p:cNvPr id="34" name="Tabla 9"/>
          <p:cNvGraphicFramePr>
            <a:graphicFrameLocks noGrp="1"/>
          </p:cNvGraphicFramePr>
          <p:nvPr>
            <p:extLst/>
          </p:nvPr>
        </p:nvGraphicFramePr>
        <p:xfrm>
          <a:off x="186524" y="2217239"/>
          <a:ext cx="4864264" cy="4048136"/>
        </p:xfrm>
        <a:graphic>
          <a:graphicData uri="http://schemas.openxmlformats.org/drawingml/2006/table">
            <a:tbl>
              <a:tblPr/>
              <a:tblGrid>
                <a:gridCol w="216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133">
                <a:tc>
                  <a:txBody>
                    <a:bodyPr/>
                    <a:lstStyle/>
                    <a:p>
                      <a:pPr marL="0" lvl="1" indent="0" algn="ctr" fontAlgn="ctr">
                        <a:lnSpc>
                          <a:spcPct val="125000"/>
                        </a:lnSpc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Ejes estratégicos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5000"/>
                        </a:lnSpc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Programas PDD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Programas 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PDD 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relacionados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 con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 ODS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Competitividad e Infraestructura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45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La Nueva Ruralidad, para Vivir</a:t>
                      </a:r>
                      <a:r>
                        <a:rPr lang="es-CO" sz="1500" baseline="0" dirty="0">
                          <a:latin typeface="+mn-lt"/>
                          <a:cs typeface="Arial" panose="020B0604020202020204" pitchFamily="34" charset="0"/>
                        </a:rPr>
                        <a:t> Mejor en el Campo</a:t>
                      </a:r>
                      <a:endParaRPr lang="es-CO" sz="15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Equidad Social y Movilidad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Sostenibilidad Ambiental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571896"/>
                  </a:ext>
                </a:extLst>
              </a:tr>
              <a:tr h="464345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Seguridad, Justicia y Derechos Humanos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Paz y Posconflicto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118727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Gobernanza y Buen Gobierno</a:t>
                      </a: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500" dirty="0"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895598"/>
                  </a:ext>
                </a:extLst>
              </a:tr>
              <a:tr h="288652">
                <a:tc>
                  <a:txBody>
                    <a:bodyPr/>
                    <a:lstStyle/>
                    <a:p>
                      <a:pPr marL="92075" indent="0" algn="l" fontAlgn="b">
                        <a:lnSpc>
                          <a:spcPct val="125000"/>
                        </a:lnSpc>
                      </a:pPr>
                      <a:r>
                        <a:rPr lang="es-CO" sz="1600" b="1" dirty="0">
                          <a:latin typeface="+mn-lt"/>
                        </a:rPr>
                        <a:t>TOTAL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5000"/>
                        </a:lnSpc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5000"/>
                        </a:lnSpc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7144" marR="7144" marT="714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5" y="1014436"/>
            <a:ext cx="1751489" cy="949582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5095014" y="2240566"/>
            <a:ext cx="3960205" cy="3519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14 Rectángulo"/>
          <p:cNvSpPr/>
          <p:nvPr/>
        </p:nvSpPr>
        <p:spPr>
          <a:xfrm>
            <a:off x="5185995" y="5344755"/>
            <a:ext cx="30185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b="1" dirty="0">
                <a:solidFill>
                  <a:prstClr val="black"/>
                </a:solidFill>
              </a:rPr>
              <a:t>44 / 110 metas ODS incorporadas</a:t>
            </a:r>
            <a:endParaRPr lang="es-CO" sz="1500" dirty="0"/>
          </a:p>
        </p:txBody>
      </p:sp>
      <p:pic>
        <p:nvPicPr>
          <p:cNvPr id="39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127" y="2431961"/>
            <a:ext cx="2852402" cy="361698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5194126" y="2922596"/>
            <a:ext cx="830892" cy="697852"/>
          </a:xfrm>
          <a:prstGeom prst="rect">
            <a:avLst/>
          </a:prstGeom>
          <a:solidFill>
            <a:srgbClr val="14AC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</a:rPr>
              <a:t>Alto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5204064" y="3712845"/>
            <a:ext cx="830892" cy="744775"/>
          </a:xfrm>
          <a:prstGeom prst="rect">
            <a:avLst/>
          </a:prstGeom>
          <a:solidFill>
            <a:srgbClr val="FFF2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Medio 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5190692" y="4529292"/>
            <a:ext cx="830892" cy="709617"/>
          </a:xfrm>
          <a:prstGeom prst="rect">
            <a:avLst/>
          </a:prstGeom>
          <a:solidFill>
            <a:srgbClr val="F796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Bajo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5190692" y="2415845"/>
            <a:ext cx="834325" cy="405461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Nivel de Inclusión</a:t>
            </a: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71" y="291817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08" y="2924461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96" y="292238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41" y="451789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80" y="451789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27" y="3712201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51" y="3703323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43" y="292029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79" y="3698787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56" y="3703323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01" y="451568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57" y="4511883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7045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4"/>
          <p:cNvSpPr/>
          <p:nvPr/>
        </p:nvSpPr>
        <p:spPr>
          <a:xfrm>
            <a:off x="2312895" y="646707"/>
            <a:ext cx="64549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CO" altLang="es-CO" sz="2000" b="1" dirty="0">
                <a:solidFill>
                  <a:prstClr val="black"/>
                </a:solidFill>
                <a:ea typeface="Century Gothic" panose="020B0502020202020204" pitchFamily="34" charset="0"/>
                <a:cs typeface="Arial"/>
              </a:rPr>
              <a:t>73% </a:t>
            </a:r>
            <a:r>
              <a:rPr lang="es-CO" altLang="es-CO" sz="2000" dirty="0">
                <a:solidFill>
                  <a:prstClr val="black"/>
                </a:solidFill>
                <a:ea typeface="Century Gothic" panose="020B0502020202020204" pitchFamily="34" charset="0"/>
                <a:cs typeface="Arial"/>
              </a:rPr>
              <a:t>de los programas del PD 2016-2019: </a:t>
            </a:r>
            <a:r>
              <a:rPr lang="es-CO" altLang="es-CO" sz="2000" b="1" dirty="0">
                <a:ea typeface="ＭＳ Ｐゴシック" panose="020B0600070205080204" pitchFamily="34" charset="-128"/>
                <a:cs typeface="Arial"/>
              </a:rPr>
              <a:t>“Medellín cuenta con Vos” </a:t>
            </a:r>
            <a:r>
              <a:rPr lang="es-CO" altLang="es-CO" sz="2000" dirty="0">
                <a:ea typeface="ＭＳ Ｐゴシック" panose="020B0600070205080204" pitchFamily="34" charset="-128"/>
                <a:cs typeface="Arial"/>
              </a:rPr>
              <a:t>están alineados con los ODS</a:t>
            </a:r>
          </a:p>
        </p:txBody>
      </p:sp>
      <p:graphicFrame>
        <p:nvGraphicFramePr>
          <p:cNvPr id="11" name="Tabla 9"/>
          <p:cNvGraphicFramePr>
            <a:graphicFrameLocks noGrp="1"/>
          </p:cNvGraphicFramePr>
          <p:nvPr>
            <p:extLst/>
          </p:nvPr>
        </p:nvGraphicFramePr>
        <p:xfrm>
          <a:off x="182170" y="1660958"/>
          <a:ext cx="4847030" cy="4851410"/>
        </p:xfrm>
        <a:graphic>
          <a:graphicData uri="http://schemas.openxmlformats.org/drawingml/2006/table">
            <a:tbl>
              <a:tblPr/>
              <a:tblGrid>
                <a:gridCol w="292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202">
                <a:tc>
                  <a:txBody>
                    <a:bodyPr/>
                    <a:lstStyle/>
                    <a:p>
                      <a:pPr marL="0" lvl="1" indent="0" algn="ctr" fontAlgn="ctr">
                        <a:lnSpc>
                          <a:spcPct val="125000"/>
                        </a:lnSpc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Dimensiones </a:t>
                      </a:r>
                    </a:p>
                    <a:p>
                      <a:pPr marL="0" lvl="1" indent="0" algn="ctr" fontAlgn="ctr">
                        <a:lnSpc>
                          <a:spcPct val="125000"/>
                        </a:lnSpc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(Transversal y Estratégicas)</a:t>
                      </a:r>
                    </a:p>
                  </a:txBody>
                  <a:tcPr marL="12700" marR="12700" marT="12701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5000"/>
                        </a:lnSpc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Programas PD</a:t>
                      </a:r>
                    </a:p>
                  </a:txBody>
                  <a:tcPr marL="12700" marR="12700" marT="12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Programas 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relacionados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 con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/>
                        </a:rPr>
                        <a:t> ODS</a:t>
                      </a:r>
                    </a:p>
                  </a:txBody>
                  <a:tcPr marL="12700" marR="12700" marT="12701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36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Creemos en la Confianza Ciudadana </a:t>
                      </a:r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(Retos: Cultura Medellín, Medellín Participativa, Medellín bien Administrado)</a:t>
                      </a:r>
                      <a:endParaRPr lang="es-CO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Para recuperar juntos la Seguridad y la Convivencia Ciudadana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690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Para Trabajar Unidos por un Nuevo Modelo de Equidad Social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11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Para ofrecer una Educación de Calidad y Empleo para Vos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23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Por una Movilidad Sostenible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416507"/>
                  </a:ext>
                </a:extLst>
              </a:tr>
              <a:tr h="199400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Para recuperar el Centro y trabajar por nuestros Territorios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70280"/>
                  </a:ext>
                </a:extLst>
              </a:tr>
              <a:tr h="281340">
                <a:tc>
                  <a:txBody>
                    <a:bodyPr/>
                    <a:lstStyle/>
                    <a:p>
                      <a:pPr marL="92075" indent="0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Para proteger entre todos el Medio Ambiente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s-CO" sz="1400" dirty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959893"/>
                  </a:ext>
                </a:extLst>
              </a:tr>
              <a:tr h="284054">
                <a:tc>
                  <a:txBody>
                    <a:bodyPr/>
                    <a:lstStyle/>
                    <a:p>
                      <a:pPr marL="92075" indent="0" algn="l" fontAlgn="b">
                        <a:lnSpc>
                          <a:spcPct val="125000"/>
                        </a:lnSpc>
                      </a:pPr>
                      <a:r>
                        <a:rPr lang="es-CO" sz="1600" b="1" dirty="0">
                          <a:latin typeface="+mn-lt"/>
                        </a:rPr>
                        <a:t>TOTAL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5000"/>
                        </a:lnSpc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lang="es-E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6" y="646707"/>
            <a:ext cx="2004575" cy="901219"/>
          </a:xfrm>
          <a:prstGeom prst="rect">
            <a:avLst/>
          </a:prstGeom>
        </p:spPr>
      </p:pic>
      <p:sp>
        <p:nvSpPr>
          <p:cNvPr id="22" name="CuadroTexto 65"/>
          <p:cNvSpPr txBox="1">
            <a:spLocks noChangeArrowheads="1"/>
          </p:cNvSpPr>
          <p:nvPr/>
        </p:nvSpPr>
        <p:spPr bwMode="auto">
          <a:xfrm>
            <a:off x="147830" y="31757"/>
            <a:ext cx="8619970" cy="4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O" altLang="es-ES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en el Plan de Desarrollo de Medellín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822577" y="5222438"/>
            <a:ext cx="3232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0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Fuente: DNP-DSEPP con base en PD “Medellín Cuenta con Vos”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095014" y="1675792"/>
            <a:ext cx="3960205" cy="3479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14 Rectángulo"/>
          <p:cNvSpPr/>
          <p:nvPr/>
        </p:nvSpPr>
        <p:spPr>
          <a:xfrm>
            <a:off x="5185995" y="4739640"/>
            <a:ext cx="30185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b="1" dirty="0">
                <a:solidFill>
                  <a:prstClr val="black"/>
                </a:solidFill>
              </a:rPr>
              <a:t>37 / 110 metas ODS incorporadas</a:t>
            </a:r>
            <a:endParaRPr lang="es-CO" sz="1500" dirty="0"/>
          </a:p>
        </p:txBody>
      </p:sp>
      <p:pic>
        <p:nvPicPr>
          <p:cNvPr id="29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127" y="1867187"/>
            <a:ext cx="2852402" cy="361698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5194126" y="2357821"/>
            <a:ext cx="830892" cy="715577"/>
          </a:xfrm>
          <a:prstGeom prst="rect">
            <a:avLst/>
          </a:prstGeom>
          <a:solidFill>
            <a:srgbClr val="14AC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</a:rPr>
              <a:t>Alto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204064" y="3134625"/>
            <a:ext cx="830892" cy="702658"/>
          </a:xfrm>
          <a:prstGeom prst="rect">
            <a:avLst/>
          </a:prstGeom>
          <a:solidFill>
            <a:srgbClr val="FFF2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Medio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190692" y="3924177"/>
            <a:ext cx="830892" cy="709117"/>
          </a:xfrm>
          <a:prstGeom prst="rect">
            <a:avLst/>
          </a:prstGeom>
          <a:solidFill>
            <a:srgbClr val="F796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Bajo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190692" y="1851071"/>
            <a:ext cx="834325" cy="405461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Nivel de Inclusión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10" y="235339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8" y="313970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07" y="392674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8" y="390676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2" y="3908153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28" y="2356007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33" y="3137066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272" y="2347390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33" y="3118957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63" y="390676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6802215" y="2369454"/>
            <a:ext cx="720000" cy="720000"/>
          </a:xfrm>
          <a:prstGeom prst="rect">
            <a:avLst/>
          </a:prstGeom>
        </p:spPr>
      </p:pic>
      <p:pic>
        <p:nvPicPr>
          <p:cNvPr id="47" name="Picture 3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71" y="3118957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837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65"/>
          <p:cNvSpPr txBox="1">
            <a:spLocks noChangeArrowheads="1"/>
          </p:cNvSpPr>
          <p:nvPr/>
        </p:nvSpPr>
        <p:spPr bwMode="auto">
          <a:xfrm>
            <a:off x="444526" y="202353"/>
            <a:ext cx="8699474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Definición de los indicadores y metas nacionales para medir avance ODS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2427" y="747085"/>
            <a:ext cx="245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4587"/>
                </a:solidFill>
              </a:rPr>
              <a:t>240 INDICADORES GLOBALES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5830" y="3308972"/>
            <a:ext cx="3298823" cy="32650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O" sz="2000" b="1" dirty="0">
                <a:solidFill>
                  <a:srgbClr val="004587"/>
                </a:solidFill>
              </a:rPr>
              <a:t>DESAFIOS </a:t>
            </a:r>
            <a:endParaRPr lang="es-CO" sz="14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Frecuencias: 12,4% de los indicadores tienen frecuencias de más de un año.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Desagregaciones disponibles para el 55% de los 53 indicadores globales cuya definición incluye desagregaciones.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5887" y="57501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2" name="1 Rectángulo"/>
          <p:cNvSpPr/>
          <p:nvPr/>
        </p:nvSpPr>
        <p:spPr bwMode="auto">
          <a:xfrm>
            <a:off x="235874" y="1526514"/>
            <a:ext cx="449540" cy="289237"/>
          </a:xfrm>
          <a:prstGeom prst="rect">
            <a:avLst/>
          </a:prstGeom>
          <a:solidFill>
            <a:srgbClr val="00B050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eaLnBrk="1">
              <a:defRPr/>
            </a:pPr>
            <a:endParaRPr lang="es-CO"/>
          </a:p>
        </p:txBody>
      </p:sp>
      <p:sp>
        <p:nvSpPr>
          <p:cNvPr id="13" name="17 Rectángulo"/>
          <p:cNvSpPr/>
          <p:nvPr/>
        </p:nvSpPr>
        <p:spPr bwMode="auto">
          <a:xfrm>
            <a:off x="235874" y="2050208"/>
            <a:ext cx="443752" cy="288132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eaLnBrk="1">
              <a:defRPr/>
            </a:pPr>
            <a:endParaRPr lang="es-CO"/>
          </a:p>
        </p:txBody>
      </p:sp>
      <p:sp>
        <p:nvSpPr>
          <p:cNvPr id="14" name="18 Rectángulo"/>
          <p:cNvSpPr/>
          <p:nvPr/>
        </p:nvSpPr>
        <p:spPr bwMode="auto">
          <a:xfrm>
            <a:off x="235874" y="2581437"/>
            <a:ext cx="439133" cy="28813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eaLnBrk="1">
              <a:defRPr/>
            </a:pPr>
            <a:endParaRPr lang="es-CO"/>
          </a:p>
        </p:txBody>
      </p:sp>
      <p:sp>
        <p:nvSpPr>
          <p:cNvPr id="15" name="2 CuadroTexto"/>
          <p:cNvSpPr txBox="1"/>
          <p:nvPr/>
        </p:nvSpPr>
        <p:spPr>
          <a:xfrm>
            <a:off x="685414" y="1530943"/>
            <a:ext cx="264945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1400" dirty="0" err="1">
                <a:latin typeface="Century Gothic" panose="020B0502020202020204" pitchFamily="34" charset="0"/>
              </a:rPr>
              <a:t>Información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disponible</a:t>
            </a:r>
            <a:r>
              <a:rPr lang="en-US" sz="1400" dirty="0">
                <a:latin typeface="Century Gothic" panose="020B0502020202020204" pitchFamily="34" charset="0"/>
              </a:rPr>
              <a:t>: 130</a:t>
            </a:r>
          </a:p>
          <a:p>
            <a:pPr>
              <a:spcAft>
                <a:spcPts val="2400"/>
              </a:spcAft>
              <a:defRPr/>
            </a:pPr>
            <a:r>
              <a:rPr lang="en-US" sz="1400" dirty="0" err="1">
                <a:latin typeface="Century Gothic" panose="020B0502020202020204" pitchFamily="34" charset="0"/>
              </a:rPr>
              <a:t>Información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parcial</a:t>
            </a:r>
            <a:r>
              <a:rPr lang="es-CO" sz="1400" dirty="0">
                <a:latin typeface="Century Gothic" panose="020B0502020202020204" pitchFamily="34" charset="0"/>
              </a:rPr>
              <a:t>: 72</a:t>
            </a:r>
          </a:p>
          <a:p>
            <a:pPr>
              <a:spcAft>
                <a:spcPts val="2400"/>
              </a:spcAft>
              <a:defRPr/>
            </a:pPr>
            <a:r>
              <a:rPr lang="en-US" sz="1400" dirty="0">
                <a:latin typeface="Century Gothic" panose="020B0502020202020204" pitchFamily="34" charset="0"/>
              </a:rPr>
              <a:t>Ni </a:t>
            </a:r>
            <a:r>
              <a:rPr lang="en-US" sz="1400" dirty="0" err="1">
                <a:latin typeface="Century Gothic" panose="020B0502020202020204" pitchFamily="34" charset="0"/>
              </a:rPr>
              <a:t>datos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ni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metodologia</a:t>
            </a:r>
            <a:r>
              <a:rPr lang="es-CO" sz="1400" dirty="0">
                <a:latin typeface="Century Gothic" panose="020B0502020202020204" pitchFamily="34" charset="0"/>
              </a:rPr>
              <a:t>: 38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273" y="952236"/>
            <a:ext cx="5639332" cy="516720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336" y="5188316"/>
            <a:ext cx="920817" cy="10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66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522699" y="1266069"/>
          <a:ext cx="8082689" cy="451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echa abajo 9"/>
          <p:cNvSpPr/>
          <p:nvPr/>
        </p:nvSpPr>
        <p:spPr>
          <a:xfrm rot="10800000">
            <a:off x="4340072" y="4301931"/>
            <a:ext cx="363537" cy="9779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292" name="CuadroTexto 17"/>
          <p:cNvSpPr txBox="1">
            <a:spLocks noChangeArrowheads="1"/>
          </p:cNvSpPr>
          <p:nvPr/>
        </p:nvSpPr>
        <p:spPr bwMode="auto">
          <a:xfrm>
            <a:off x="3737615" y="5333707"/>
            <a:ext cx="1568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O" altLang="en-US" sz="1400" b="1" dirty="0">
                <a:latin typeface="Century Gothic" panose="020B0502020202020204" pitchFamily="34" charset="0"/>
              </a:rPr>
              <a:t>¡Aquí estamos hoy!</a:t>
            </a: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-177554" y="186477"/>
            <a:ext cx="6668691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342900" lvl="2" defTabSz="685800" eaLnBrk="1" hangingPunct="1">
              <a:spcBef>
                <a:spcPts val="450"/>
              </a:spcBef>
              <a:spcAft>
                <a:spcPts val="450"/>
              </a:spcAft>
            </a:pPr>
            <a:r>
              <a:rPr lang="es-ES" altLang="es-CO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Hoja de ruta: CONPES ODS</a:t>
            </a:r>
            <a:endParaRPr lang="en-US" altLang="es-CO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36 Conector recto"/>
          <p:cNvCxnSpPr/>
          <p:nvPr/>
        </p:nvCxnSpPr>
        <p:spPr>
          <a:xfrm>
            <a:off x="232953" y="640271"/>
            <a:ext cx="64807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029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 Título"/>
          <p:cNvSpPr>
            <a:spLocks noGrp="1"/>
          </p:cNvSpPr>
          <p:nvPr>
            <p:ph type="title"/>
          </p:nvPr>
        </p:nvSpPr>
        <p:spPr>
          <a:xfrm>
            <a:off x="456495" y="88205"/>
            <a:ext cx="4325938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O" sz="4800" b="1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  <a:cs typeface="Arial Narrow"/>
              </a:rPr>
              <a:t>Contenido</a:t>
            </a:r>
            <a:endParaRPr lang="es-ES" sz="48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  <a:cs typeface="Arial Narrow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6494" y="1472910"/>
            <a:ext cx="8414789" cy="3965364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altLang="es-CO" dirty="0"/>
              <a:t>¿Qué son los Objetivos de Desarrollo Sostenible?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es-CO" altLang="es-CO" dirty="0"/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altLang="es-CO" dirty="0">
                <a:solidFill>
                  <a:schemeClr val="bg1">
                    <a:lumMod val="75000"/>
                  </a:schemeClr>
                </a:solidFill>
              </a:rPr>
              <a:t>Los ODS en el contexto nacional</a:t>
            </a:r>
            <a:r>
              <a:rPr lang="es-ES" altLang="es-CO" dirty="0">
                <a:solidFill>
                  <a:schemeClr val="bg1">
                    <a:lumMod val="75000"/>
                  </a:schemeClr>
                </a:solidFill>
              </a:rPr>
              <a:t>: Cómo los entendemos y qué hemos hecho</a:t>
            </a:r>
            <a:endParaRPr lang="es-CO" altLang="es-CO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es-CO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dirty="0">
                <a:solidFill>
                  <a:schemeClr val="bg1">
                    <a:lumMod val="75000"/>
                  </a:schemeClr>
                </a:solidFill>
              </a:rPr>
              <a:t>Las empresas y los ODS</a:t>
            </a:r>
          </a:p>
        </p:txBody>
      </p:sp>
    </p:spTree>
    <p:extLst>
      <p:ext uri="{BB962C8B-B14F-4D97-AF65-F5344CB8AC3E}">
        <p14:creationId xmlns:p14="http://schemas.microsoft.com/office/powerpoint/2010/main" val="6769712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 Título"/>
          <p:cNvSpPr>
            <a:spLocks noGrp="1"/>
          </p:cNvSpPr>
          <p:nvPr>
            <p:ph type="title"/>
          </p:nvPr>
        </p:nvSpPr>
        <p:spPr>
          <a:xfrm>
            <a:off x="456495" y="88205"/>
            <a:ext cx="4325938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O" sz="4800" b="1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  <a:cs typeface="Arial Narrow"/>
              </a:rPr>
              <a:t>Contenido</a:t>
            </a:r>
            <a:endParaRPr lang="es-ES" sz="48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  <a:cs typeface="Arial Narrow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6494" y="1472910"/>
            <a:ext cx="8414789" cy="3965364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altLang="es-CO" dirty="0">
                <a:solidFill>
                  <a:schemeClr val="bg1">
                    <a:lumMod val="75000"/>
                  </a:schemeClr>
                </a:solidFill>
              </a:rPr>
              <a:t>¿Qué son los Objetivos de Desarrollo Sostenible?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es-CO" altLang="es-CO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altLang="es-CO" dirty="0">
                <a:solidFill>
                  <a:schemeClr val="bg1">
                    <a:lumMod val="75000"/>
                  </a:schemeClr>
                </a:solidFill>
              </a:rPr>
              <a:t>Los ODS en el contexto nacional</a:t>
            </a:r>
            <a:r>
              <a:rPr lang="es-ES" altLang="es-CO" dirty="0">
                <a:solidFill>
                  <a:schemeClr val="bg1">
                    <a:lumMod val="75000"/>
                  </a:schemeClr>
                </a:solidFill>
              </a:rPr>
              <a:t>: Cómo los entendemos y qué hemos hecho</a:t>
            </a:r>
            <a:endParaRPr lang="es-CO" altLang="es-CO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es-CO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dirty="0"/>
              <a:t>Las empresas y los ODS</a:t>
            </a:r>
          </a:p>
        </p:txBody>
      </p:sp>
    </p:spTree>
    <p:extLst>
      <p:ext uri="{BB962C8B-B14F-4D97-AF65-F5344CB8AC3E}">
        <p14:creationId xmlns:p14="http://schemas.microsoft.com/office/powerpoint/2010/main" val="6682530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948118" y="143444"/>
            <a:ext cx="7340354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342900" lvl="2" defTabSz="685800" eaLnBrk="1" hangingPunct="1">
              <a:spcBef>
                <a:spcPts val="450"/>
              </a:spcBef>
              <a:spcAft>
                <a:spcPts val="450"/>
              </a:spcAft>
            </a:pPr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Agenda 2030 y sus ODS como marco de largo plazo</a:t>
            </a:r>
            <a:r>
              <a:rPr lang="es-ES" altLang="es-CO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altLang="es-CO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 descr="location-pin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" y="2373331"/>
            <a:ext cx="736561" cy="73828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10402" y="3185263"/>
            <a:ext cx="80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rgbClr val="004587"/>
                </a:solidFill>
              </a:rPr>
              <a:t>2016</a:t>
            </a:r>
          </a:p>
        </p:txBody>
      </p:sp>
      <p:cxnSp>
        <p:nvCxnSpPr>
          <p:cNvPr id="11" name="Conector recto 10"/>
          <p:cNvCxnSpPr>
            <a:stCxn id="7" idx="2"/>
            <a:endCxn id="22" idx="2"/>
          </p:cNvCxnSpPr>
          <p:nvPr/>
        </p:nvCxnSpPr>
        <p:spPr>
          <a:xfrm>
            <a:off x="1088287" y="3111617"/>
            <a:ext cx="7042474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727445" y="3185263"/>
            <a:ext cx="80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rgbClr val="004587"/>
                </a:solidFill>
              </a:rPr>
              <a:t>2030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8934" y="5047969"/>
            <a:ext cx="144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774000" y="5047969"/>
            <a:ext cx="144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2018-2022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699736" y="5047969"/>
            <a:ext cx="144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2022-2026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625473" y="5047969"/>
            <a:ext cx="144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2026-2030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626931" y="3897714"/>
            <a:ext cx="1741998" cy="11502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>
                <a:solidFill>
                  <a:schemeClr val="bg1">
                    <a:lumMod val="85000"/>
                  </a:schemeClr>
                </a:solidFill>
              </a:rPr>
              <a:t>PND</a:t>
            </a:r>
            <a:endParaRPr lang="es-E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2128" y="1446028"/>
            <a:ext cx="2013346" cy="1677788"/>
          </a:xfrm>
          <a:prstGeom prst="rect">
            <a:avLst/>
          </a:prstGeom>
        </p:spPr>
      </p:pic>
      <p:pic>
        <p:nvPicPr>
          <p:cNvPr id="21" name="Imagen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112"/>
          <a:stretch/>
        </p:blipFill>
        <p:spPr>
          <a:xfrm>
            <a:off x="2486503" y="1599532"/>
            <a:ext cx="1565218" cy="1183416"/>
          </a:xfrm>
          <a:prstGeom prst="rect">
            <a:avLst/>
          </a:prstGeom>
        </p:spPr>
      </p:pic>
      <p:pic>
        <p:nvPicPr>
          <p:cNvPr id="22" name="Imagen 20" descr="location-pin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80" y="2373331"/>
            <a:ext cx="736561" cy="738286"/>
          </a:xfrm>
          <a:prstGeom prst="rect">
            <a:avLst/>
          </a:prstGeom>
        </p:spPr>
      </p:pic>
      <p:pic>
        <p:nvPicPr>
          <p:cNvPr id="23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1"/>
          <a:stretch/>
        </p:blipFill>
        <p:spPr>
          <a:xfrm>
            <a:off x="404501" y="3846416"/>
            <a:ext cx="2217001" cy="1325982"/>
          </a:xfrm>
          <a:prstGeom prst="rect">
            <a:avLst/>
          </a:prstGeom>
        </p:spPr>
      </p:pic>
      <p:sp>
        <p:nvSpPr>
          <p:cNvPr id="24" name="Rectángulo 7"/>
          <p:cNvSpPr/>
          <p:nvPr/>
        </p:nvSpPr>
        <p:spPr>
          <a:xfrm>
            <a:off x="4552667" y="3897714"/>
            <a:ext cx="1741998" cy="11502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>
                <a:solidFill>
                  <a:schemeClr val="bg1">
                    <a:lumMod val="85000"/>
                  </a:schemeClr>
                </a:solidFill>
              </a:rPr>
              <a:t>PND</a:t>
            </a:r>
            <a:endParaRPr lang="es-E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7"/>
          <p:cNvSpPr/>
          <p:nvPr/>
        </p:nvSpPr>
        <p:spPr>
          <a:xfrm>
            <a:off x="6478404" y="3897714"/>
            <a:ext cx="1741998" cy="11502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dirty="0">
                <a:solidFill>
                  <a:schemeClr val="bg1">
                    <a:lumMod val="85000"/>
                  </a:schemeClr>
                </a:solidFill>
              </a:rPr>
              <a:t>PND</a:t>
            </a:r>
            <a:endParaRPr lang="es-ES" sz="27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2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65"/>
          <p:cNvSpPr txBox="1">
            <a:spLocks noChangeArrowheads="1"/>
          </p:cNvSpPr>
          <p:nvPr/>
        </p:nvSpPr>
        <p:spPr bwMode="auto">
          <a:xfrm>
            <a:off x="485775" y="221639"/>
            <a:ext cx="8658225" cy="9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CO" altLang="es-CO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Rol del Sector Privado y Otros Actores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CO" altLang="es-CO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Debe ir m</a:t>
            </a:r>
            <a:r>
              <a:rPr lang="es-ES" altLang="es-CO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ás</a:t>
            </a:r>
            <a:r>
              <a:rPr lang="es-ES" altLang="es-CO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allá de la filantropía y la responsabilidad social empresarial</a:t>
            </a:r>
            <a:endParaRPr lang="es-CO" altLang="es-CO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4881" y="1991573"/>
            <a:ext cx="471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s-CO" dirty="0"/>
              <a:t>Los ODS son una oportunidad de negocio para las empresas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907" y="205284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821" y="2064546"/>
            <a:ext cx="891000" cy="8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992" y="3231902"/>
            <a:ext cx="891000" cy="8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788" y="4388210"/>
            <a:ext cx="877204" cy="8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512" y="3231902"/>
            <a:ext cx="891000" cy="8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512" y="2062931"/>
            <a:ext cx="891000" cy="8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261" y="4388210"/>
            <a:ext cx="891000" cy="8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512" y="4388210"/>
            <a:ext cx="891000" cy="8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"/>
          <p:cNvSpPr txBox="1"/>
          <p:nvPr/>
        </p:nvSpPr>
        <p:spPr>
          <a:xfrm>
            <a:off x="365533" y="3054623"/>
            <a:ext cx="469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s-CO" dirty="0"/>
              <a:t>Visión de largo plazo: Crecer beneficiando al entorno social y ambiental</a:t>
            </a:r>
          </a:p>
        </p:txBody>
      </p:sp>
      <p:sp>
        <p:nvSpPr>
          <p:cNvPr id="18" name="CuadroTexto 1"/>
          <p:cNvSpPr txBox="1"/>
          <p:nvPr/>
        </p:nvSpPr>
        <p:spPr>
          <a:xfrm>
            <a:off x="384321" y="4179010"/>
            <a:ext cx="467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s-CO" dirty="0"/>
              <a:t>La sostenibilidad debe estar incorporada en las actividades diarias y en las políticas de las empresas</a:t>
            </a:r>
          </a:p>
        </p:txBody>
      </p:sp>
      <p:pic>
        <p:nvPicPr>
          <p:cNvPr id="19" name="Picture 3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261" y="3231902"/>
            <a:ext cx="891000" cy="8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083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177012" y="1796434"/>
            <a:ext cx="6172200" cy="374300"/>
          </a:xfrm>
        </p:spPr>
        <p:txBody>
          <a:bodyPr anchor="t"/>
          <a:lstStyle/>
          <a:p>
            <a:pPr algn="l" eaLnBrk="1" hangingPunct="1"/>
            <a:r>
              <a:rPr lang="es-CO" altLang="es-ES" sz="1500" dirty="0">
                <a:solidFill>
                  <a:srgbClr val="002060"/>
                </a:solidFill>
                <a:ea typeface="ＭＳ Ｐゴシック" charset="-128"/>
              </a:rPr>
              <a:t>Sector privado, filantropía y sociedad civil:</a:t>
            </a:r>
          </a:p>
        </p:txBody>
      </p:sp>
      <p:sp>
        <p:nvSpPr>
          <p:cNvPr id="24" name="CuadroTexto 65"/>
          <p:cNvSpPr txBox="1">
            <a:spLocks noChangeArrowheads="1"/>
          </p:cNvSpPr>
          <p:nvPr/>
        </p:nvSpPr>
        <p:spPr bwMode="auto">
          <a:xfrm>
            <a:off x="838598" y="260378"/>
            <a:ext cx="7255535" cy="4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O" altLang="es-CO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Rol del Sector Privado y Otros Actores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339406" y="4592794"/>
            <a:ext cx="7505453" cy="11310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500" dirty="0"/>
              <a:t>Mapeo de acciones y recursos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500" dirty="0"/>
              <a:t>Definición de indicadores para visibilizar el aporte a la agenda ODS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500" dirty="0"/>
              <a:t>Piloto plataforma de filantropía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460764" y="2319742"/>
            <a:ext cx="6219935" cy="1986818"/>
            <a:chOff x="398286" y="1759489"/>
            <a:chExt cx="8293246" cy="2649090"/>
          </a:xfrm>
        </p:grpSpPr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32" y="1881359"/>
              <a:ext cx="866284" cy="527255"/>
            </a:xfrm>
            <a:prstGeom prst="rect">
              <a:avLst/>
            </a:prstGeom>
          </p:spPr>
        </p:pic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5892" y="1825202"/>
              <a:ext cx="1470497" cy="694074"/>
            </a:xfrm>
            <a:prstGeom prst="rect">
              <a:avLst/>
            </a:prstGeom>
          </p:spPr>
        </p:pic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8606" y="1959249"/>
              <a:ext cx="1373071" cy="450758"/>
            </a:xfrm>
            <a:prstGeom prst="rect">
              <a:avLst/>
            </a:prstGeom>
          </p:spPr>
        </p:pic>
        <p:pic>
          <p:nvPicPr>
            <p:cNvPr id="30" name="29 Imagen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0817" y="1759489"/>
              <a:ext cx="1042030" cy="870098"/>
            </a:xfrm>
            <a:prstGeom prst="rect">
              <a:avLst/>
            </a:prstGeom>
          </p:spPr>
        </p:pic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1353" y="1868489"/>
              <a:ext cx="645784" cy="587682"/>
            </a:xfrm>
            <a:prstGeom prst="rect">
              <a:avLst/>
            </a:prstGeom>
          </p:spPr>
        </p:pic>
        <p:pic>
          <p:nvPicPr>
            <p:cNvPr id="32" name="31 Imagen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8995" y="2001708"/>
              <a:ext cx="1302537" cy="286559"/>
            </a:xfrm>
            <a:prstGeom prst="rect">
              <a:avLst/>
            </a:prstGeom>
          </p:spPr>
        </p:pic>
        <p:pic>
          <p:nvPicPr>
            <p:cNvPr id="33" name="32 Imagen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632" y="2728428"/>
              <a:ext cx="1194319" cy="542619"/>
            </a:xfrm>
            <a:prstGeom prst="rect">
              <a:avLst/>
            </a:prstGeom>
          </p:spPr>
        </p:pic>
        <p:pic>
          <p:nvPicPr>
            <p:cNvPr id="34" name="33 Imagen" descr="sdg-sprite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8282" y="2877080"/>
              <a:ext cx="1693894" cy="334509"/>
            </a:xfrm>
            <a:prstGeom prst="rect">
              <a:avLst/>
            </a:prstGeom>
          </p:spPr>
        </p:pic>
        <p:pic>
          <p:nvPicPr>
            <p:cNvPr id="35" name="34 Imagen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3874" y="2757775"/>
              <a:ext cx="1031608" cy="573117"/>
            </a:xfrm>
            <a:prstGeom prst="rect">
              <a:avLst/>
            </a:prstGeom>
          </p:spPr>
        </p:pic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327" y="2701325"/>
              <a:ext cx="876416" cy="705839"/>
            </a:xfrm>
            <a:prstGeom prst="rect">
              <a:avLst/>
            </a:prstGeom>
          </p:spPr>
        </p:pic>
        <p:pic>
          <p:nvPicPr>
            <p:cNvPr id="37" name="36 Imagen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4717" y="2858518"/>
              <a:ext cx="1601370" cy="391447"/>
            </a:xfrm>
            <a:prstGeom prst="rect">
              <a:avLst/>
            </a:prstGeom>
          </p:spPr>
        </p:pic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6517" y="3404440"/>
              <a:ext cx="2121952" cy="1004139"/>
            </a:xfrm>
            <a:prstGeom prst="rect">
              <a:avLst/>
            </a:prstGeom>
          </p:spPr>
        </p:pic>
        <p:pic>
          <p:nvPicPr>
            <p:cNvPr id="39" name="38 Imagen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1514" y="3514807"/>
              <a:ext cx="528299" cy="783408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3098" y="3831600"/>
              <a:ext cx="1354639" cy="189461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5414" y="3567905"/>
              <a:ext cx="1550127" cy="503792"/>
            </a:xfrm>
            <a:prstGeom prst="rect">
              <a:avLst/>
            </a:prstGeom>
          </p:spPr>
        </p:pic>
        <p:pic>
          <p:nvPicPr>
            <p:cNvPr id="1026" name="Picture 2" descr="http://proantioquia.org.co/web/media/k2/items/cache/21b9ad30781a3312d12f4eb3aa07aa4c_XL.jp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86" y="3603530"/>
              <a:ext cx="1606356" cy="5820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0913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65"/>
          <p:cNvSpPr txBox="1">
            <a:spLocks noChangeArrowheads="1"/>
          </p:cNvSpPr>
          <p:nvPr/>
        </p:nvSpPr>
        <p:spPr bwMode="auto">
          <a:xfrm>
            <a:off x="390524" y="405747"/>
            <a:ext cx="8628569" cy="5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O" altLang="es-CO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Rol del Sector Privado y Otros Actores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6226" y="2030067"/>
            <a:ext cx="4792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1200" dirty="0"/>
              <a:t>Nuevas fuentes que complementen las estadísticas oficiales (incluyendo información del sector privado)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1200" dirty="0"/>
              <a:t>El Gobierno está desarrollando políticas de </a:t>
            </a:r>
            <a:r>
              <a:rPr lang="es-CO" sz="1200" i="1" dirty="0"/>
              <a:t>Big Data </a:t>
            </a:r>
            <a:r>
              <a:rPr lang="es-CO" sz="1200" dirty="0"/>
              <a:t>y </a:t>
            </a:r>
            <a:r>
              <a:rPr lang="es-CO" sz="1200" i="1" dirty="0"/>
              <a:t>Open Data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1200" dirty="0"/>
              <a:t>Colombia es miembro de </a:t>
            </a:r>
            <a:r>
              <a:rPr lang="es-CO" sz="1200" i="1" dirty="0"/>
              <a:t>Global </a:t>
            </a:r>
            <a:r>
              <a:rPr lang="es-CO" sz="1200" i="1" dirty="0" err="1"/>
              <a:t>Partnership</a:t>
            </a:r>
            <a:r>
              <a:rPr lang="es-CO" sz="1200" i="1" dirty="0"/>
              <a:t> </a:t>
            </a:r>
            <a:r>
              <a:rPr lang="es-CO" sz="1200" i="1" dirty="0" err="1"/>
              <a:t>on</a:t>
            </a:r>
            <a:r>
              <a:rPr lang="es-CO" sz="1200" i="1" dirty="0"/>
              <a:t> </a:t>
            </a:r>
            <a:r>
              <a:rPr lang="es-CO" sz="1200" i="1" dirty="0" err="1"/>
              <a:t>Sustainable</a:t>
            </a:r>
            <a:r>
              <a:rPr lang="es-CO" sz="1200" i="1" dirty="0"/>
              <a:t> </a:t>
            </a:r>
            <a:r>
              <a:rPr lang="es-CO" sz="1200" i="1" dirty="0" err="1"/>
              <a:t>Development</a:t>
            </a:r>
            <a:r>
              <a:rPr lang="es-CO" sz="1200" i="1" dirty="0"/>
              <a:t> Data</a:t>
            </a:r>
          </a:p>
        </p:txBody>
      </p:sp>
      <p:pic>
        <p:nvPicPr>
          <p:cNvPr id="1026" name="Picture 2" descr="http://2.bp.blogspot.com/-5Uai7USheOE/VZZx5p7RapI/AAAAAAAAB-M/fYqt9IE2Op8/s1600/Big-d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849" y="1729984"/>
            <a:ext cx="2761221" cy="2070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1970" y="1729984"/>
            <a:ext cx="18425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500" b="1" dirty="0">
                <a:solidFill>
                  <a:srgbClr val="002060"/>
                </a:solidFill>
              </a:rPr>
              <a:t>Revolución de datos: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04809" y="4898694"/>
            <a:ext cx="478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1200" dirty="0"/>
              <a:t>Se está desarrollando con la academia y el Gobierno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1200" dirty="0"/>
              <a:t>Se explora la participación del sector privado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04809" y="4212705"/>
            <a:ext cx="4058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b="1" dirty="0">
                <a:solidFill>
                  <a:srgbClr val="002060"/>
                </a:solidFill>
              </a:rPr>
              <a:t>Red del conocimiento para el desarrollo sostenible (SDSN):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1970" y="5696067"/>
            <a:ext cx="343716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88" dirty="0"/>
              <a:t>Fuentes imágenes: </a:t>
            </a:r>
            <a:r>
              <a:rPr lang="es-CO" sz="788" dirty="0">
                <a:hlinkClick r:id="rId5"/>
              </a:rPr>
              <a:t>http://www.unipymes.com</a:t>
            </a:r>
            <a:r>
              <a:rPr lang="es-CO" sz="788" dirty="0"/>
              <a:t> y </a:t>
            </a:r>
            <a:r>
              <a:rPr lang="es-CO" sz="788" dirty="0">
                <a:hlinkClick r:id="rId6"/>
              </a:rPr>
              <a:t>http://www.feweb.vu.nl</a:t>
            </a:r>
            <a:endParaRPr lang="es-CO" sz="788" dirty="0"/>
          </a:p>
        </p:txBody>
      </p:sp>
      <p:pic>
        <p:nvPicPr>
          <p:cNvPr id="1028" name="Picture 4" descr="http://www.feweb.vu.nl/en/Images/KIN_about_us_tcm258-2427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22" y="3623567"/>
            <a:ext cx="2563784" cy="170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190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rgbClr val="9C16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8" tIns="34295" rIns="68588" bIns="342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09" y="2990672"/>
            <a:ext cx="3206699" cy="8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324100"/>
          </a:xfrm>
          <a:prstGeom prst="rect">
            <a:avLst/>
          </a:prstGeom>
          <a:solidFill>
            <a:srgbClr val="9C16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8" tIns="34295" rIns="68588" bIns="342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3403600"/>
            <a:ext cx="285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3403600"/>
            <a:ext cx="2857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92267" y="2995987"/>
            <a:ext cx="48404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CO" altLang="es-ES" noProof="1">
                <a:latin typeface="+mn-lt"/>
                <a:cs typeface="Arial" panose="020B0604020202020204" pitchFamily="34" charset="0"/>
              </a:rPr>
              <a:t>Correo electrónico: </a:t>
            </a:r>
            <a:r>
              <a:rPr lang="es-CO" altLang="es-ES" noProof="1">
                <a:latin typeface="+mn-lt"/>
                <a:cs typeface="Arial" panose="020B0604020202020204" pitchFamily="34" charset="0"/>
                <a:hlinkClick r:id="rId5"/>
              </a:rPr>
              <a:t>stcomisionODS@dnp.gov.co</a:t>
            </a:r>
            <a:r>
              <a:rPr lang="es-CO" altLang="es-ES" noProof="1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s-CO" altLang="es-ES" noProof="1">
                <a:latin typeface="+mn-lt"/>
                <a:cs typeface="Arial" panose="020B0604020202020204" pitchFamily="34" charset="0"/>
              </a:rPr>
              <a:t>Tel. (+57 1) 3815000</a:t>
            </a:r>
          </a:p>
          <a:p>
            <a:pPr eaLnBrk="1" hangingPunct="1"/>
            <a:r>
              <a:rPr lang="es-CO" altLang="es-ES" noProof="1">
                <a:latin typeface="+mn-lt"/>
                <a:cs typeface="Arial" panose="020B0604020202020204" pitchFamily="34" charset="0"/>
              </a:rPr>
              <a:t>Calle 26  13-19 Piso 36</a:t>
            </a:r>
          </a:p>
          <a:p>
            <a:pPr eaLnBrk="1" hangingPunct="1"/>
            <a:r>
              <a:rPr lang="es-CO" altLang="es-ES" noProof="1">
                <a:latin typeface="+mn-lt"/>
                <a:cs typeface="Arial" panose="020B0604020202020204" pitchFamily="34" charset="0"/>
              </a:rPr>
              <a:t>Bogotá - Colombia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92267" y="2606455"/>
            <a:ext cx="283845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noProof="1">
                <a:latin typeface="+mn-lt"/>
                <a:ea typeface="+mn-ea"/>
                <a:cs typeface="Arial"/>
              </a:rPr>
              <a:t>Datos de Contacto</a:t>
            </a:r>
          </a:p>
        </p:txBody>
      </p:sp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3034217" y="5487005"/>
            <a:ext cx="304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3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www.dnp.gov.co</a:t>
            </a:r>
          </a:p>
        </p:txBody>
      </p:sp>
    </p:spTree>
    <p:extLst>
      <p:ext uri="{BB962C8B-B14F-4D97-AF65-F5344CB8AC3E}">
        <p14:creationId xmlns:p14="http://schemas.microsoft.com/office/powerpoint/2010/main" val="18605128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>
            <a:off x="416794" y="970118"/>
            <a:ext cx="866624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Los ODS son el eje de la “Agenda 2030 para el Desarrollo Sostenible”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0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000" kern="0" dirty="0">
                <a:solidFill>
                  <a:srgbClr val="000000"/>
                </a:solidFill>
              </a:rPr>
              <a:t>Son objetivos universales, transformadores, ambiciosos y orientados a la acción.</a:t>
            </a:r>
            <a:endParaRPr kumimoji="0" lang="es-ES" sz="20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000" kern="0" baseline="0" dirty="0">
                <a:solidFill>
                  <a:srgbClr val="000000"/>
                </a:solidFill>
              </a:rPr>
              <a:t>Surgen como resultado de la integración entre el proceso de los Objetivos de Desarrollo del Milenio</a:t>
            </a:r>
            <a:r>
              <a:rPr lang="es-CO" sz="2000" kern="0" dirty="0">
                <a:solidFill>
                  <a:srgbClr val="000000"/>
                </a:solidFill>
              </a:rPr>
              <a:t> (ODM) y el proceso de Río sobre sostenibilidad ambiental.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4" y="2734204"/>
            <a:ext cx="6010266" cy="345120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586120" y="3130444"/>
            <a:ext cx="2466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dirty="0"/>
              <a:t>ODM (</a:t>
            </a:r>
            <a:r>
              <a:rPr lang="es-CO" b="1" dirty="0"/>
              <a:t>8 objetivos, 21 metas</a:t>
            </a:r>
            <a:r>
              <a:rPr lang="es-CO" dirty="0"/>
              <a:t>) / ODS (</a:t>
            </a:r>
            <a:r>
              <a:rPr lang="es-CO" b="1" dirty="0"/>
              <a:t>17 objetivos, 169 metas</a:t>
            </a:r>
            <a:r>
              <a:rPr lang="es-CO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O" sz="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b="1" dirty="0"/>
              <a:t>13 ODS </a:t>
            </a:r>
            <a:r>
              <a:rPr lang="es-CO" dirty="0"/>
              <a:t>guardan relación con los ODM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O" sz="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b="1" dirty="0"/>
              <a:t>49/169 metas ODS </a:t>
            </a:r>
            <a:r>
              <a:rPr lang="es-CO" dirty="0"/>
              <a:t>guardan relación con los ODM</a:t>
            </a:r>
            <a:endParaRPr lang="es-ES" dirty="0"/>
          </a:p>
        </p:txBody>
      </p:sp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-177554" y="171237"/>
            <a:ext cx="9062474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342900" lvl="2" algn="ctr" eaLnBrk="1" hangingPunct="1"/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Los ODS recogen y amplían la agenda de desarrollo de los ODM</a:t>
            </a:r>
          </a:p>
          <a:p>
            <a:pPr marL="342900" lvl="2" defTabSz="685800" eaLnBrk="1" hangingPunct="1">
              <a:spcBef>
                <a:spcPts val="450"/>
              </a:spcBef>
              <a:spcAft>
                <a:spcPts val="450"/>
              </a:spcAft>
            </a:pPr>
            <a:r>
              <a:rPr lang="es-ES" altLang="es-CO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es-CO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016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>
          <a:xfrm>
            <a:off x="2140317" y="1030553"/>
            <a:ext cx="4790976" cy="323165"/>
          </a:xfrm>
          <a:prstGeom prst="rect">
            <a:avLst/>
          </a:prstGeom>
          <a:solidFill>
            <a:srgbClr val="BF2B2B"/>
          </a:solidFill>
        </p:spPr>
        <p:txBody>
          <a:bodyPr wrap="square">
            <a:spAutoFit/>
          </a:bodyPr>
          <a:lstStyle/>
          <a:p>
            <a:pPr algn="ctr"/>
            <a:r>
              <a:rPr lang="es-CO" sz="1500" b="1" dirty="0">
                <a:solidFill>
                  <a:schemeClr val="bg1">
                    <a:lumMod val="95000"/>
                  </a:schemeClr>
                </a:solidFill>
                <a:latin typeface="Helvetica35-Thin" panose="020B0200000000000000" pitchFamily="34" charset="0"/>
              </a:rPr>
              <a:t>NIVEL INTERNACIONAL </a:t>
            </a:r>
          </a:p>
        </p:txBody>
      </p:sp>
      <p:sp>
        <p:nvSpPr>
          <p:cNvPr id="7" name="Rectangle 2"/>
          <p:cNvSpPr/>
          <p:nvPr/>
        </p:nvSpPr>
        <p:spPr>
          <a:xfrm>
            <a:off x="416439" y="1402613"/>
            <a:ext cx="840664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kern="0" dirty="0" err="1"/>
              <a:t>Rol</a:t>
            </a:r>
            <a:r>
              <a:rPr lang="en-US" kern="0" dirty="0"/>
              <a:t> </a:t>
            </a:r>
            <a:r>
              <a:rPr lang="en-US" kern="0" dirty="0" err="1"/>
              <a:t>activo</a:t>
            </a:r>
            <a:r>
              <a:rPr lang="en-US" kern="0" dirty="0"/>
              <a:t> y </a:t>
            </a:r>
            <a:r>
              <a:rPr lang="en-US" kern="0" dirty="0" err="1"/>
              <a:t>constructivo</a:t>
            </a:r>
            <a:r>
              <a:rPr lang="en-US" kern="0" dirty="0"/>
              <a:t> </a:t>
            </a:r>
            <a:r>
              <a:rPr lang="en-US" kern="0" dirty="0" err="1"/>
              <a:t>en</a:t>
            </a:r>
            <a:r>
              <a:rPr lang="en-US" kern="0" dirty="0"/>
              <a:t> </a:t>
            </a:r>
            <a:r>
              <a:rPr lang="en-US" kern="0" dirty="0" err="1"/>
              <a:t>todas</a:t>
            </a:r>
            <a:r>
              <a:rPr lang="en-US" kern="0" dirty="0"/>
              <a:t> las </a:t>
            </a:r>
            <a:r>
              <a:rPr lang="en-US" kern="0" dirty="0" err="1"/>
              <a:t>etapas</a:t>
            </a:r>
            <a:r>
              <a:rPr lang="en-US" kern="0" dirty="0"/>
              <a:t> de las </a:t>
            </a:r>
            <a:r>
              <a:rPr lang="en-US" kern="0" dirty="0" err="1"/>
              <a:t>discusiones</a:t>
            </a:r>
            <a:r>
              <a:rPr lang="en-US" kern="0" dirty="0"/>
              <a:t> y </a:t>
            </a:r>
            <a:r>
              <a:rPr lang="en-US" kern="0" dirty="0" err="1"/>
              <a:t>negociaciones</a:t>
            </a:r>
            <a:r>
              <a:rPr lang="en-US" kern="0" dirty="0"/>
              <a:t> que </a:t>
            </a:r>
            <a:r>
              <a:rPr lang="en-US" kern="0" dirty="0" err="1"/>
              <a:t>llevaron</a:t>
            </a:r>
            <a:r>
              <a:rPr lang="en-US" kern="0" dirty="0"/>
              <a:t> a la </a:t>
            </a:r>
            <a:r>
              <a:rPr lang="en-US" kern="0" dirty="0" err="1"/>
              <a:t>creación</a:t>
            </a:r>
            <a:r>
              <a:rPr lang="en-US" kern="0" dirty="0"/>
              <a:t> de la </a:t>
            </a:r>
            <a:r>
              <a:rPr lang="en-US" kern="0" dirty="0" err="1"/>
              <a:t>nueva</a:t>
            </a:r>
            <a:r>
              <a:rPr lang="en-US" kern="0" dirty="0"/>
              <a:t> agenda:</a:t>
            </a:r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/>
              <a:t>Rio+20: Se </a:t>
            </a:r>
            <a:r>
              <a:rPr lang="en-US" kern="0" dirty="0" err="1"/>
              <a:t>hace</a:t>
            </a:r>
            <a:r>
              <a:rPr lang="en-US" kern="0" dirty="0"/>
              <a:t> la </a:t>
            </a:r>
            <a:r>
              <a:rPr lang="en-US" kern="0" dirty="0" err="1"/>
              <a:t>propuesta</a:t>
            </a:r>
            <a:r>
              <a:rPr lang="en-US" kern="0" dirty="0"/>
              <a:t> de ODS </a:t>
            </a:r>
            <a:r>
              <a:rPr lang="en-US" kern="0" dirty="0" err="1"/>
              <a:t>por</a:t>
            </a:r>
            <a:r>
              <a:rPr lang="en-US" kern="0" dirty="0"/>
              <a:t> parte de Colombia y se </a:t>
            </a:r>
            <a:r>
              <a:rPr lang="en-US" kern="0" dirty="0" err="1"/>
              <a:t>acepta</a:t>
            </a:r>
            <a:r>
              <a:rPr lang="en-US" kern="0" dirty="0"/>
              <a:t> </a:t>
            </a:r>
            <a:r>
              <a:rPr lang="en-US" kern="0" dirty="0" err="1"/>
              <a:t>por</a:t>
            </a:r>
            <a:r>
              <a:rPr lang="en-US" kern="0" dirty="0"/>
              <a:t> </a:t>
            </a:r>
            <a:r>
              <a:rPr lang="en-US" kern="0" dirty="0" err="1"/>
              <a:t>todos</a:t>
            </a:r>
            <a:r>
              <a:rPr lang="en-US" kern="0" dirty="0"/>
              <a:t> </a:t>
            </a:r>
            <a:r>
              <a:rPr lang="en-US" kern="0" dirty="0" err="1"/>
              <a:t>los</a:t>
            </a:r>
            <a:r>
              <a:rPr lang="en-US" kern="0" dirty="0"/>
              <a:t> </a:t>
            </a:r>
            <a:r>
              <a:rPr lang="en-US" kern="0" dirty="0" err="1"/>
              <a:t>miembros</a:t>
            </a:r>
            <a:r>
              <a:rPr lang="en-US" kern="0" dirty="0"/>
              <a:t> de las NNUU</a:t>
            </a:r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/>
              <a:t>Panel de Alto </a:t>
            </a:r>
            <a:r>
              <a:rPr lang="en-US" kern="0" dirty="0" err="1"/>
              <a:t>Nivel</a:t>
            </a:r>
            <a:r>
              <a:rPr lang="en-US" kern="0" dirty="0"/>
              <a:t> del </a:t>
            </a:r>
            <a:r>
              <a:rPr lang="en-US" kern="0" dirty="0" err="1"/>
              <a:t>Secretario</a:t>
            </a:r>
            <a:r>
              <a:rPr lang="en-US" kern="0" dirty="0"/>
              <a:t> General </a:t>
            </a:r>
            <a:r>
              <a:rPr lang="en-US" kern="0" dirty="0" err="1"/>
              <a:t>sobre</a:t>
            </a:r>
            <a:r>
              <a:rPr lang="en-US" kern="0" dirty="0"/>
              <a:t> la Agenda post 2015</a:t>
            </a:r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err="1"/>
              <a:t>Grupo</a:t>
            </a:r>
            <a:r>
              <a:rPr lang="en-US" kern="0" dirty="0"/>
              <a:t> </a:t>
            </a:r>
            <a:r>
              <a:rPr lang="en-US" kern="0" dirty="0" err="1"/>
              <a:t>Abierto</a:t>
            </a:r>
            <a:r>
              <a:rPr lang="en-US" kern="0" dirty="0"/>
              <a:t> de </a:t>
            </a:r>
            <a:r>
              <a:rPr lang="en-US" kern="0" dirty="0" err="1"/>
              <a:t>Trabajo</a:t>
            </a:r>
            <a:r>
              <a:rPr lang="en-US" kern="0" dirty="0"/>
              <a:t> </a:t>
            </a:r>
            <a:r>
              <a:rPr lang="en-US" kern="0" dirty="0" err="1"/>
              <a:t>sobre</a:t>
            </a:r>
            <a:r>
              <a:rPr lang="en-US" kern="0" dirty="0"/>
              <a:t> </a:t>
            </a:r>
            <a:r>
              <a:rPr lang="en-US" kern="0" dirty="0" err="1"/>
              <a:t>Objetivos</a:t>
            </a:r>
            <a:r>
              <a:rPr lang="en-US" kern="0" dirty="0"/>
              <a:t> de </a:t>
            </a:r>
            <a:r>
              <a:rPr lang="en-US" kern="0" dirty="0" err="1"/>
              <a:t>Desarrollo</a:t>
            </a:r>
            <a:r>
              <a:rPr lang="en-US" kern="0" dirty="0"/>
              <a:t> </a:t>
            </a:r>
            <a:r>
              <a:rPr lang="en-US" kern="0" dirty="0" err="1"/>
              <a:t>Sostenible</a:t>
            </a:r>
            <a:r>
              <a:rPr lang="en-US" kern="0" dirty="0"/>
              <a:t> </a:t>
            </a:r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err="1"/>
              <a:t>Negociaciones</a:t>
            </a:r>
            <a:r>
              <a:rPr lang="en-US" kern="0" dirty="0"/>
              <a:t> </a:t>
            </a:r>
            <a:r>
              <a:rPr lang="en-US" kern="0" dirty="0" err="1"/>
              <a:t>Intergubernamentales</a:t>
            </a:r>
            <a:r>
              <a:rPr lang="en-US" kern="0" dirty="0"/>
              <a:t> </a:t>
            </a:r>
            <a:r>
              <a:rPr lang="en-US" kern="0" dirty="0" err="1"/>
              <a:t>sobre</a:t>
            </a:r>
            <a:r>
              <a:rPr lang="en-US" kern="0" dirty="0"/>
              <a:t> la Agenda post 2015</a:t>
            </a:r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err="1"/>
              <a:t>Grupo</a:t>
            </a:r>
            <a:r>
              <a:rPr lang="en-US" kern="0" dirty="0"/>
              <a:t> </a:t>
            </a:r>
            <a:r>
              <a:rPr lang="en-US" kern="0" dirty="0" err="1"/>
              <a:t>Interagencial</a:t>
            </a:r>
            <a:r>
              <a:rPr lang="en-US" kern="0" dirty="0"/>
              <a:t> y de </a:t>
            </a:r>
            <a:r>
              <a:rPr lang="en-US" kern="0" dirty="0" err="1"/>
              <a:t>Expertos</a:t>
            </a:r>
            <a:r>
              <a:rPr lang="en-US" kern="0" dirty="0"/>
              <a:t> </a:t>
            </a:r>
            <a:r>
              <a:rPr lang="en-US" kern="0" dirty="0" err="1"/>
              <a:t>sobre</a:t>
            </a:r>
            <a:r>
              <a:rPr lang="en-US" kern="0" dirty="0"/>
              <a:t> </a:t>
            </a:r>
            <a:r>
              <a:rPr lang="en-US" kern="0" dirty="0" err="1"/>
              <a:t>indicadores</a:t>
            </a:r>
            <a:r>
              <a:rPr lang="en-US" kern="0" dirty="0"/>
              <a:t> para </a:t>
            </a:r>
            <a:r>
              <a:rPr lang="en-US" kern="0" dirty="0" err="1"/>
              <a:t>los</a:t>
            </a:r>
            <a:r>
              <a:rPr lang="en-US" kern="0" dirty="0"/>
              <a:t> ODS</a:t>
            </a:r>
          </a:p>
        </p:txBody>
      </p:sp>
      <p:sp>
        <p:nvSpPr>
          <p:cNvPr id="8" name="Rectangle 47"/>
          <p:cNvSpPr/>
          <p:nvPr/>
        </p:nvSpPr>
        <p:spPr>
          <a:xfrm>
            <a:off x="288365" y="4637454"/>
            <a:ext cx="853471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s-CO" b="1" kern="0" dirty="0">
                <a:solidFill>
                  <a:srgbClr val="953735"/>
                </a:solidFill>
              </a:rPr>
              <a:t>Segundo semestre de 2014</a:t>
            </a:r>
            <a:r>
              <a:rPr lang="es-CO" kern="0" dirty="0">
                <a:solidFill>
                  <a:srgbClr val="004587"/>
                </a:solidFill>
              </a:rPr>
              <a:t>: </a:t>
            </a:r>
            <a:r>
              <a:rPr lang="es-CO" kern="0" dirty="0"/>
              <a:t>Alineación entre Plan Nacional de Desarrollo 2014-2018 y la Agenda 2030. </a:t>
            </a:r>
          </a:p>
          <a:p>
            <a:pPr>
              <a:spcAft>
                <a:spcPts val="900"/>
              </a:spcAft>
              <a:defRPr/>
            </a:pPr>
            <a:r>
              <a:rPr lang="es-CO" b="1" kern="0" dirty="0">
                <a:solidFill>
                  <a:srgbClr val="953735"/>
                </a:solidFill>
              </a:rPr>
              <a:t>Febrero 2015</a:t>
            </a:r>
            <a:r>
              <a:rPr lang="es-CO" kern="0" dirty="0">
                <a:solidFill>
                  <a:srgbClr val="004587"/>
                </a:solidFill>
              </a:rPr>
              <a:t>: </a:t>
            </a:r>
            <a:r>
              <a:rPr lang="es-CO" kern="0" dirty="0"/>
              <a:t>Creación de la Comisión Interinstitucional para el Alistamiento y efectiva Implementación de la Agenda 2030 y sus ODS </a:t>
            </a:r>
          </a:p>
          <a:p>
            <a:pPr>
              <a:spcAft>
                <a:spcPts val="900"/>
              </a:spcAft>
              <a:defRPr/>
            </a:pPr>
            <a:r>
              <a:rPr lang="es-CO" b="1" kern="0" dirty="0">
                <a:solidFill>
                  <a:srgbClr val="953735"/>
                </a:solidFill>
              </a:rPr>
              <a:t>Primer semestre de 2016</a:t>
            </a:r>
            <a:r>
              <a:rPr lang="es-CO" kern="0" dirty="0">
                <a:solidFill>
                  <a:srgbClr val="004587"/>
                </a:solidFill>
              </a:rPr>
              <a:t>: </a:t>
            </a:r>
            <a:r>
              <a:rPr lang="es-CO" kern="0" dirty="0"/>
              <a:t>Alineación entre Planes de Desarrollo Territorial y Agenda 2030</a:t>
            </a:r>
            <a:endParaRPr lang="es-CO" kern="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140317" y="4288581"/>
            <a:ext cx="4790975" cy="323165"/>
          </a:xfrm>
          <a:prstGeom prst="rect">
            <a:avLst/>
          </a:prstGeom>
          <a:solidFill>
            <a:srgbClr val="BF2B2B"/>
          </a:solidFill>
        </p:spPr>
        <p:txBody>
          <a:bodyPr wrap="square">
            <a:spAutoFit/>
          </a:bodyPr>
          <a:lstStyle/>
          <a:p>
            <a:pPr algn="ctr"/>
            <a:r>
              <a:rPr lang="es-CO" sz="1500" b="1" dirty="0">
                <a:solidFill>
                  <a:schemeClr val="bg1">
                    <a:lumMod val="95000"/>
                  </a:schemeClr>
                </a:solidFill>
                <a:latin typeface="Helvetica35-Thin" panose="020B0200000000000000" pitchFamily="34" charset="0"/>
              </a:rPr>
              <a:t>NIVEL NACIONAL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584446" y="165600"/>
            <a:ext cx="7447034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342900" lvl="2" algn="ctr" eaLnBrk="1" hangingPunct="1"/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El compromiso del Gobierno de Colombia con los ODS</a:t>
            </a:r>
          </a:p>
          <a:p>
            <a:pPr marL="342900" lvl="2" algn="ctr" eaLnBrk="1" hangingPunct="1"/>
            <a:r>
              <a:rPr lang="es-ES" altLang="es-CO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en-US" altLang="es-CO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470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3 Diagrama"/>
          <p:cNvGraphicFramePr/>
          <p:nvPr>
            <p:extLst>
              <p:ext uri="{D42A27DB-BD31-4B8C-83A1-F6EECF244321}">
                <p14:modId xmlns:p14="http://schemas.microsoft.com/office/powerpoint/2010/main" val="3023020243"/>
              </p:ext>
            </p:extLst>
          </p:nvPr>
        </p:nvGraphicFramePr>
        <p:xfrm>
          <a:off x="1287729" y="1735648"/>
          <a:ext cx="6328599" cy="438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4 Imagen" descr="agu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6019800"/>
            <a:ext cx="23796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7 Imagen" descr="agu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325" y="6148388"/>
            <a:ext cx="11509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14 Imagen" descr="agu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50" y="1038225"/>
            <a:ext cx="1155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17 Imagen" descr="agu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1054100"/>
            <a:ext cx="1155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18 Imagen" descr="agu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5" y="1062038"/>
            <a:ext cx="22844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21 Imagen" descr="agu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2630488"/>
            <a:ext cx="11255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22 Imagen" descr="agu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3127375"/>
            <a:ext cx="9286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23 Imagen" descr="agua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3602038"/>
            <a:ext cx="11953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24 Imagen" descr="agua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4157663"/>
            <a:ext cx="11953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25 Imagen" descr="agua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4"/>
          <a:stretch>
            <a:fillRect/>
          </a:stretch>
        </p:blipFill>
        <p:spPr bwMode="auto">
          <a:xfrm>
            <a:off x="68263" y="4718050"/>
            <a:ext cx="11953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38 Imagen" descr="agua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988" y="2603500"/>
            <a:ext cx="13287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39 Imagen" descr="agua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271838"/>
            <a:ext cx="1328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40 Imagen" descr="agua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5" y="3897313"/>
            <a:ext cx="1328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65"/>
          <p:cNvSpPr txBox="1">
            <a:spLocks noChangeArrowheads="1"/>
          </p:cNvSpPr>
          <p:nvPr/>
        </p:nvSpPr>
        <p:spPr bwMode="auto">
          <a:xfrm>
            <a:off x="772329" y="233802"/>
            <a:ext cx="8094579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Enfoque </a:t>
            </a:r>
            <a:r>
              <a:rPr lang="es-CO" altLang="es-ES" b="1" dirty="0" err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multiactor</a:t>
            </a:r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: esfuerzo coordinado entre diferentes actores</a:t>
            </a:r>
          </a:p>
        </p:txBody>
      </p:sp>
    </p:spTree>
    <p:extLst>
      <p:ext uri="{BB962C8B-B14F-4D97-AF65-F5344CB8AC3E}">
        <p14:creationId xmlns:p14="http://schemas.microsoft.com/office/powerpoint/2010/main" val="24495554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21 Imagen" descr="agu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3" y="2901084"/>
            <a:ext cx="1790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38 Imagen" descr="agu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2775671"/>
            <a:ext cx="18494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18 Imagen" descr="agu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138" y="5001346"/>
            <a:ext cx="17383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4 Imagen" descr="agu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2827626"/>
            <a:ext cx="16938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16363" y="2691676"/>
            <a:ext cx="5010150" cy="115126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4346" name="25 Imagen" descr="agu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4"/>
          <a:stretch>
            <a:fillRect/>
          </a:stretch>
        </p:blipFill>
        <p:spPr bwMode="auto">
          <a:xfrm>
            <a:off x="169863" y="2375621"/>
            <a:ext cx="32972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18 Imagen" descr="agu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5001346"/>
            <a:ext cx="2006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4 Imagen" descr="agu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4725121"/>
            <a:ext cx="2233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7 Imagen" descr="agu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0" y="5501409"/>
            <a:ext cx="18240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18 Imagen" descr="agu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38" y="5123584"/>
            <a:ext cx="1930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7797" y="1074464"/>
            <a:ext cx="8602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000" b="1" dirty="0">
                <a:solidFill>
                  <a:srgbClr val="C00000"/>
                </a:solidFill>
              </a:rPr>
              <a:t>Objetivo 11</a:t>
            </a:r>
            <a:r>
              <a:rPr lang="es-CO" sz="2000" b="1" dirty="0"/>
              <a:t>: Lograr que las ciudades y los asentamientos humanos sean inclusivos, seguros, </a:t>
            </a:r>
            <a:r>
              <a:rPr lang="es-CO" sz="2000" b="1" dirty="0" err="1"/>
              <a:t>resilientes</a:t>
            </a:r>
            <a:r>
              <a:rPr lang="es-CO" sz="2000" b="1" dirty="0"/>
              <a:t> y sostenibles.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920113" y="2336509"/>
            <a:ext cx="2273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Con el objetivo de: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234950" y="4847359"/>
            <a:ext cx="3573463" cy="110013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242170" y="4473574"/>
            <a:ext cx="27924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Que abastezca servicios de: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648200" y="4847359"/>
            <a:ext cx="4241800" cy="139541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4646760" y="4460441"/>
            <a:ext cx="4121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Y cumpla lineamientos de: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462338" y="3245571"/>
            <a:ext cx="34607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3354388" y="3991696"/>
            <a:ext cx="795337" cy="4254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1966913" y="3969471"/>
            <a:ext cx="0" cy="4476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65"/>
          <p:cNvSpPr txBox="1">
            <a:spLocks noChangeArrowheads="1"/>
          </p:cNvSpPr>
          <p:nvPr/>
        </p:nvSpPr>
        <p:spPr bwMode="auto">
          <a:xfrm>
            <a:off x="1480142" y="294318"/>
            <a:ext cx="7446371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ODS presentan una visión transversal del desarrollo</a:t>
            </a:r>
          </a:p>
        </p:txBody>
      </p:sp>
    </p:spTree>
    <p:extLst>
      <p:ext uri="{BB962C8B-B14F-4D97-AF65-F5344CB8AC3E}">
        <p14:creationId xmlns:p14="http://schemas.microsoft.com/office/powerpoint/2010/main" val="41627169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65"/>
          <p:cNvSpPr txBox="1">
            <a:spLocks noChangeArrowheads="1"/>
          </p:cNvSpPr>
          <p:nvPr/>
        </p:nvSpPr>
        <p:spPr bwMode="auto">
          <a:xfrm>
            <a:off x="772329" y="233802"/>
            <a:ext cx="8094579" cy="6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Los ODS son una agenda intersectorial que debe abordarse de manera integral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8" y="964820"/>
            <a:ext cx="8913388" cy="54113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4640" y="6503512"/>
            <a:ext cx="4953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http://www.un.org/esa/desa/papers/2015/wp141_2015.pdf</a:t>
            </a:r>
          </a:p>
        </p:txBody>
      </p:sp>
    </p:spTree>
    <p:extLst>
      <p:ext uri="{BB962C8B-B14F-4D97-AF65-F5344CB8AC3E}">
        <p14:creationId xmlns:p14="http://schemas.microsoft.com/office/powerpoint/2010/main" val="4420560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 Título"/>
          <p:cNvSpPr>
            <a:spLocks noGrp="1"/>
          </p:cNvSpPr>
          <p:nvPr>
            <p:ph type="title"/>
          </p:nvPr>
        </p:nvSpPr>
        <p:spPr>
          <a:xfrm>
            <a:off x="456495" y="88205"/>
            <a:ext cx="4325938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O" sz="4800" b="1" dirty="0">
                <a:solidFill>
                  <a:schemeClr val="accent2">
                    <a:lumMod val="75000"/>
                  </a:schemeClr>
                </a:solidFill>
                <a:ea typeface="MS PGothic" pitchFamily="34" charset="-128"/>
                <a:cs typeface="Arial Narrow"/>
              </a:rPr>
              <a:t>Contenido</a:t>
            </a:r>
            <a:endParaRPr lang="es-ES" sz="48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  <a:cs typeface="Arial Narrow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6494" y="1472910"/>
            <a:ext cx="8414789" cy="3965364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altLang="es-CO" dirty="0">
                <a:solidFill>
                  <a:schemeClr val="bg1">
                    <a:lumMod val="75000"/>
                  </a:schemeClr>
                </a:solidFill>
              </a:rPr>
              <a:t>¿Qué son los Objetivos de Desarrollo Sostenible?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es-CO" altLang="es-CO" dirty="0"/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altLang="es-CO" dirty="0"/>
              <a:t>Los ODS en el contexto nacional</a:t>
            </a:r>
            <a:r>
              <a:rPr lang="es-ES" altLang="es-CO" dirty="0"/>
              <a:t>: Cómo los entendemos y qué hemos hecho</a:t>
            </a:r>
            <a:endParaRPr lang="es-CO" altLang="es-CO" dirty="0"/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es-CO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s-CO" dirty="0">
                <a:solidFill>
                  <a:schemeClr val="bg1">
                    <a:lumMod val="75000"/>
                  </a:schemeClr>
                </a:solidFill>
              </a:rPr>
              <a:t>Las empresas y los ODS</a:t>
            </a:r>
          </a:p>
        </p:txBody>
      </p:sp>
    </p:spTree>
    <p:extLst>
      <p:ext uri="{BB962C8B-B14F-4D97-AF65-F5344CB8AC3E}">
        <p14:creationId xmlns:p14="http://schemas.microsoft.com/office/powerpoint/2010/main" val="633221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5"/>
          <p:cNvSpPr txBox="1">
            <a:spLocks noChangeArrowheads="1"/>
          </p:cNvSpPr>
          <p:nvPr/>
        </p:nvSpPr>
        <p:spPr bwMode="auto">
          <a:xfrm>
            <a:off x="363819" y="262768"/>
            <a:ext cx="7817488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s-CO" altLang="es-E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Institucionalidad de los ODS: Secretaría Técnica y Comité Técnico</a:t>
            </a:r>
          </a:p>
        </p:txBody>
      </p:sp>
      <p:pic>
        <p:nvPicPr>
          <p:cNvPr id="31" name="Imagen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9" y="914025"/>
            <a:ext cx="8618816" cy="521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8718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2CDC6A7-660D-4B2C-93BF-C5F6636F191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22656E3-0D5E-4455-BDA7-94F8C9CC617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A254CF7-B35A-4FFF-9BCF-B3E29023402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B5AA5DB-BA06-4FBE-ABF7-735CE4F14E8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69A36F3-F683-4D00-AED8-3DC91C20E52E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AC1104E-974D-4654-9395-8B576EF561F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B8EB2C9-AC23-4ED5-8B15-CDD3A0A8D4A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49344E3-F220-465B-A731-8AB4B54DC0F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0240325-E498-4F26-88D7-90449B0EAF2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7EE6F6E-3767-45B3-9139-F722BB88C40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C95BBA7-E208-4BCB-8CB9-4189275CF93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4E1D906-6304-4951-B30C-63EC126ABFB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7FECBEB-656A-4576-9EE3-2E4DC7E2A80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5C9093E-D004-40D1-BC20-B762B560504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ABD8774-EE06-487F-84D4-7A8195BA626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A1AAEC3-0D0D-4539-A903-21C1BEE7116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5377B42-5CFD-49E6-B6C9-E7E64EBA560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BE03A2C-80CB-42AC-A53E-F245A18975C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12B895F5-1FF7-44E6-A26C-4AE7CBA7EE2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414DDA4-99A5-4A26-93A3-2534120F759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CE87BC7-A203-446E-B147-00B4850F958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93B5F7E-8D01-436E-AB0B-CBF149C1DDE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0536E38-8E44-4F13-8535-8FFEC562D9C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F4F9B79-56A9-4F36-9D41-C77B922928D7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1226320-1DE3-4787-B950-A64335B1264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FF9B1885-496A-4298-9ACC-C7AEA3A4516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41377606-2DC4-4217-87F3-91F22B949E9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4719845-0222-4A69-A36D-18E8FDE0B686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5658CBB-1420-4887-8816-29B38882542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51E7512-6968-4926-9664-4FEB2F11463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501AF4DF-5161-467F-ABAD-F087C9D2F18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9C0AEA48-90CC-4326-8D53-8A868597856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A2E08EC-EB3A-4071-B666-0D88211894E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FFE31FC-81F1-4D29-A669-4A01C8F51F1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3AE58CD-D205-4E50-A568-2C178A06A7E2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FD33B97-C143-4080-9FBC-95BBA53A666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41C8C50-DC4F-4971-85A0-295356CD659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16AECF39-E638-4619-98A1-2FFCB7338A8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63DFDB14-A1A3-4F48-865B-CB7CE029FE4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CCB2FD7-038E-4101-B5EE-6AB2A83C2DD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D2FB324-9C9D-42D2-8E24-5D9CBD353BFB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E45E576-4BD9-4E8B-B722-E0792D53975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A5F06F75-581E-4074-A09C-10676EEA9D4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42A48F31-7F38-4F3B-BF14-DF9683B345D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24DE586-3CC5-4D25-90BE-730F4527693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618DE00-AAC0-467F-B46A-0F9107936EB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A293479-3366-457B-9BF0-31ECC89A674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28920DED-E441-44DC-AAB2-E78F19DED81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B5173E62-D696-41AC-A0BD-CD48455332CA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FCCAA3D4-90AE-467F-9C7E-65CC19D10C5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3F7D7F97-3965-4E90-8869-DE4F7663905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DDA3E47F-8585-40E4-BBA1-407D8FE4446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3E18ED9-1C90-48C1-9C35-7B933A1EC51A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DDDA74B2-3D2D-4BC9-A87D-0BB6016065E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F76F1D2-A412-43DA-9E1A-A80DD2457CE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CF67C43-A4E2-4F65-B38C-7F39429657C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AFFCEB88-A9BA-4C00-B6E0-3F41B1F7CAE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A609D87F-712B-4948-98D7-AF21885CD3B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6438017C-FF9C-4D63-BA41-BB8A4385843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ADF6632E-1FBC-4A2E-84AB-8F19633F797C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8CD1876-2386-492F-9A36-510F8122730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4FBB8602-4ACF-4658-8924-3E465875C89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586D805-F52F-4A62-8BC8-9E2639E10158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CF86FC5-1121-4DDC-9AB7-FE92D305CC7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D6AA683C-788E-4020-B0F0-803EF130E6E4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7A848E32-5C01-42AE-AB0A-9F31F0012CE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C41F690-83BA-40F5-84D3-777DDBA1F543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219BABA4-9D57-4BD9-B63B-628DDEC5B54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2F53682D-9448-49B5-94E2-52AFBBEBD4A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20D6EC9E-CC1D-4B85-8CF4-1A6E09CA494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571C8D5-A868-438E-B767-B7FC8F9B6A8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C9A30AE-FDE6-4B99-B49E-84173EA3805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26909AA-DBF8-45BE-9E99-00DF80BF829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E9B3D97-71F6-4C68-9A04-121309A3E2A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2670</Words>
  <Application>Microsoft Office PowerPoint</Application>
  <PresentationFormat>Presentación en pantalla (4:3)</PresentationFormat>
  <Paragraphs>353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ＭＳ Ｐゴシック</vt:lpstr>
      <vt:lpstr>ＭＳ Ｐゴシック</vt:lpstr>
      <vt:lpstr>Arial</vt:lpstr>
      <vt:lpstr>Arial Narrow</vt:lpstr>
      <vt:lpstr>Calibri</vt:lpstr>
      <vt:lpstr>Century Gothic</vt:lpstr>
      <vt:lpstr>Helvetica35-Thin</vt:lpstr>
      <vt:lpstr>Times New Roman</vt:lpstr>
      <vt:lpstr>Wingdings</vt:lpstr>
      <vt:lpstr>Tema de Office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Sector privado, filantropía y sociedad civil: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Alejandra  Riaño</dc:creator>
  <cp:lastModifiedBy>Felipe Castro Pachon</cp:lastModifiedBy>
  <cp:revision>637</cp:revision>
  <dcterms:created xsi:type="dcterms:W3CDTF">2016-01-20T11:20:02Z</dcterms:created>
  <dcterms:modified xsi:type="dcterms:W3CDTF">2016-08-31T20:56:56Z</dcterms:modified>
</cp:coreProperties>
</file>