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8" r:id="rId1"/>
  </p:sldMasterIdLst>
  <p:notesMasterIdLst>
    <p:notesMasterId r:id="rId35"/>
  </p:notesMasterIdLst>
  <p:sldIdLst>
    <p:sldId id="256" r:id="rId2"/>
    <p:sldId id="257" r:id="rId3"/>
    <p:sldId id="258" r:id="rId4"/>
    <p:sldId id="295" r:id="rId5"/>
    <p:sldId id="29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87" r:id="rId17"/>
    <p:sldId id="291" r:id="rId18"/>
    <p:sldId id="293" r:id="rId19"/>
    <p:sldId id="292" r:id="rId20"/>
    <p:sldId id="294" r:id="rId21"/>
    <p:sldId id="281" r:id="rId22"/>
    <p:sldId id="264" r:id="rId23"/>
    <p:sldId id="283" r:id="rId24"/>
    <p:sldId id="272" r:id="rId25"/>
    <p:sldId id="284" r:id="rId26"/>
    <p:sldId id="273" r:id="rId27"/>
    <p:sldId id="275" r:id="rId28"/>
    <p:sldId id="276" r:id="rId29"/>
    <p:sldId id="278" r:id="rId30"/>
    <p:sldId id="296" r:id="rId31"/>
    <p:sldId id="280" r:id="rId32"/>
    <p:sldId id="297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5639-96D5-4084-AC79-E477F9ACABE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46CB-69B9-4E54-A7A0-3311007C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</a:t>
            </a:r>
            <a:r>
              <a:rPr lang="en-US" baseline="0" dirty="0" smtClean="0"/>
              <a:t> numbers, added the before Government (capitalized)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7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Deleted additional</a:t>
            </a:r>
            <a:r>
              <a:rPr lang="en-US" baseline="0" dirty="0" smtClean="0"/>
              <a:t>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point 2) added “is” after “it”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point 3) edited require to required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point 3) edited require to required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point 3) edited require to required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point 3) edited towards to toward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specific cities?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 point 7)</a:t>
            </a:r>
            <a:r>
              <a:rPr lang="en-US" baseline="0" dirty="0" smtClean="0"/>
              <a:t> added – for the word well-managed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bullet</a:t>
            </a:r>
            <a:r>
              <a:rPr lang="en-US" baseline="0" dirty="0" smtClean="0"/>
              <a:t> point: corrected to redevelopment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46CB-69B9-4E54-A7A0-3311007CF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2C0-C0B2-47A3-B003-FDB3E2FD22A7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4E8-A6EC-4DFC-9A91-D8C130EAC1F8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45AF-C08E-443C-9B1C-184BFB1B7CB2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4786-BA51-433C-9EF3-742DE7713B17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7AE0-1743-4E10-9C5C-E0EF2B7A4C70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1F82-747C-42B7-8577-4511CFA94982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DE96-8AA0-4FC9-A4DB-C27782008BC2}" type="datetime1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F02-45F3-486F-96DA-FF82D68EBED1}" type="datetime1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5C7F-353C-4BBA-8180-CD4E77E979B0}" type="datetime1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816-DD56-46B6-8FAE-433AEB65D9B4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2DAD-A913-4E3B-8F17-C6FE72CA448A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0138B1-F28E-4135-84CB-2ED5DE7B90C3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DF01E5-F3F6-4E92-A40B-4C3CE0A1FC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101975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5100" dirty="0" smtClean="0">
                <a:latin typeface="Calibri" panose="020F0502020204030204" pitchFamily="34" charset="0"/>
              </a:rPr>
              <a:t>Sustainability Policy</a:t>
            </a:r>
            <a:r>
              <a:rPr lang="en-US" sz="5100" dirty="0">
                <a:latin typeface="Calibri" panose="020F0502020204030204" pitchFamily="34" charset="0"/>
              </a:rPr>
              <a:t> </a:t>
            </a:r>
            <a:r>
              <a:rPr lang="en-US" sz="5100" dirty="0" smtClean="0">
                <a:latin typeface="Calibri" panose="020F0502020204030204" pitchFamily="34" charset="0"/>
              </a:rPr>
              <a:t>and Management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724400"/>
            <a:ext cx="80010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Steven Cohen</a:t>
            </a:r>
          </a:p>
          <a:p>
            <a:r>
              <a:rPr lang="en-US" sz="2600" dirty="0" smtClean="0">
                <a:latin typeface="Calibri" panose="020F0502020204030204" pitchFamily="34" charset="0"/>
              </a:rPr>
              <a:t>Columbia University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. What are the Technical, Managerial, and Political Challenges of Sustainability? (cont.)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304800" y="2077998"/>
            <a:ext cx="8458200" cy="441487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Specific measurements of the planet’s conditions will help us identify problems and the success or failure of new solution-seeking technology.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Current earth observation measures are insufficient.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Public policy will be needed </a:t>
            </a: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	to ensure that sustainability </a:t>
            </a: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	technologies are put into use </a:t>
            </a: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	throughout the world.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New technologies take time 				                 </a:t>
            </a:r>
            <a:r>
              <a:rPr lang="en-US" sz="1800" dirty="0" smtClean="0">
                <a:latin typeface="Calibri" panose="020F0502020204030204" pitchFamily="34" charset="0"/>
              </a:rPr>
              <a:t>to adopt; incentives are needed 				                to accelerate adoption.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161633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F6FC6"/>
              </a:buClr>
              <a:buSzPct val="75000"/>
              <a:buFont typeface="Wingdings" pitchFamily="2" charset="2"/>
              <a:buChar char="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implementation of new technology:</a:t>
            </a:r>
          </a:p>
        </p:txBody>
      </p:sp>
      <p:pic>
        <p:nvPicPr>
          <p:cNvPr id="7" name="Picture 6" descr="oil spill 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. What are the Technical, Managerial, and Political Challenges of Sustainability? (cont.)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28625"/>
            <a:ext cx="7772400" cy="3657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Funding is necessary for the development of new technologies. But where will it come from?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There are many examples of successful government funded technologies that built private businesses:</a:t>
            </a:r>
          </a:p>
          <a:p>
            <a:pPr lvl="1" eaLnBrk="1" hangingPunct="1"/>
            <a:r>
              <a:rPr lang="en-US" sz="2200" dirty="0" smtClean="0">
                <a:latin typeface="Calibri" panose="020F0502020204030204" pitchFamily="34" charset="0"/>
              </a:rPr>
              <a:t>Internet </a:t>
            </a:r>
          </a:p>
          <a:p>
            <a:pPr lvl="1" eaLnBrk="1" hangingPunct="1"/>
            <a:r>
              <a:rPr lang="en-US" sz="2200" dirty="0" smtClean="0">
                <a:latin typeface="Calibri" panose="020F0502020204030204" pitchFamily="34" charset="0"/>
              </a:rPr>
              <a:t>Cell phones</a:t>
            </a:r>
          </a:p>
          <a:p>
            <a:pPr lvl="1" eaLnBrk="1" hangingPunct="1"/>
            <a:r>
              <a:rPr lang="en-US" sz="2200" dirty="0" smtClean="0">
                <a:latin typeface="Calibri" panose="020F0502020204030204" pitchFamily="34" charset="0"/>
              </a:rPr>
              <a:t>Laptop computers</a:t>
            </a:r>
          </a:p>
        </p:txBody>
      </p:sp>
      <p:pic>
        <p:nvPicPr>
          <p:cNvPr id="20482" name="Picture 2" descr="C:\Documents and Settings\ael2133\Local Settings\Temporary Internet Files\Content.IE5\6QT2KXN5\MC9004398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7277"/>
            <a:ext cx="1752600" cy="1752600"/>
          </a:xfrm>
          <a:prstGeom prst="rect">
            <a:avLst/>
          </a:prstGeom>
          <a:noFill/>
        </p:spPr>
      </p:pic>
      <p:pic>
        <p:nvPicPr>
          <p:cNvPr id="20486" name="Picture 6" descr="C:\Documents and Settings\ael2133\Local Settings\Temporary Internet Files\Content.IE5\J9Q4R4TD\MC91021634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62" y="3452019"/>
            <a:ext cx="4333875" cy="36715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. What are the Technical, Managerial, and Political Challenges of Sustainability? (cont.)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10476" y="1828800"/>
            <a:ext cx="82296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</a:rPr>
              <a:t>Adopting new technologies into human organizations will be a challenge.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</a:rPr>
              <a:t>Many services and goods are built on non-sustainable technologies.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</a:rPr>
              <a:t>Standard operating </a:t>
            </a:r>
          </a:p>
          <a:p>
            <a:pPr lvl="1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	procedures are </a:t>
            </a:r>
          </a:p>
          <a:p>
            <a:pPr lvl="1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	persistent and slow </a:t>
            </a:r>
          </a:p>
          <a:p>
            <a:pPr lvl="1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Calibri" panose="020F0502020204030204" pitchFamily="34" charset="0"/>
              </a:rPr>
              <a:t>	to change. </a:t>
            </a:r>
          </a:p>
        </p:txBody>
      </p:sp>
      <p:pic>
        <p:nvPicPr>
          <p:cNvPr id="9" name="Picture 8" descr="L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371768"/>
            <a:ext cx="3332276" cy="249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latin typeface="Calibri" panose="020F0502020204030204" pitchFamily="34" charset="0"/>
              </a:rPr>
              <a:t>4. What are the Technical, Managerial, and Political Challenges of Sustainability? </a:t>
            </a:r>
            <a:r>
              <a:rPr lang="en-US" sz="3200" dirty="0" smtClean="0">
                <a:latin typeface="Calibri" panose="020F0502020204030204" pitchFamily="34" charset="0"/>
              </a:rPr>
              <a:t>(cont.) </a:t>
            </a:r>
            <a:endParaRPr lang="en-US" sz="320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2431197"/>
            <a:ext cx="5791200" cy="4190999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Incentives to change behavior</a:t>
            </a:r>
          </a:p>
          <a:p>
            <a:pPr lvl="1" eaLnBrk="1" hangingPunct="1"/>
            <a:r>
              <a:rPr lang="en-US" sz="2200" dirty="0" smtClean="0">
                <a:latin typeface="Calibri" panose="020F0502020204030204" pitchFamily="34" charset="0"/>
              </a:rPr>
              <a:t>Resources to pay for incentives</a:t>
            </a:r>
          </a:p>
          <a:p>
            <a:pPr lvl="1" eaLnBrk="1" hangingPunct="1"/>
            <a:r>
              <a:rPr lang="en-US" sz="2200" dirty="0" smtClean="0">
                <a:latin typeface="Calibri" panose="020F0502020204030204" pitchFamily="34" charset="0"/>
              </a:rPr>
              <a:t>New thinking about resource use and waste:</a:t>
            </a:r>
          </a:p>
          <a:p>
            <a:pPr lvl="2" eaLnBrk="1" hangingPunct="1"/>
            <a:r>
              <a:rPr lang="en-US" dirty="0" smtClean="0">
                <a:latin typeface="Calibri" panose="020F0502020204030204" pitchFamily="34" charset="0"/>
              </a:rPr>
              <a:t>Integrating sustainability into strategy;</a:t>
            </a:r>
          </a:p>
          <a:p>
            <a:pPr lvl="2" eaLnBrk="1" hangingPunct="1"/>
            <a:r>
              <a:rPr lang="en-US" dirty="0" smtClean="0">
                <a:latin typeface="Calibri" panose="020F0502020204030204" pitchFamily="34" charset="0"/>
              </a:rPr>
              <a:t>Understanding integrated systems; </a:t>
            </a:r>
          </a:p>
          <a:p>
            <a:pPr lvl="2" eaLnBrk="1" hangingPunct="1"/>
            <a:r>
              <a:rPr lang="en-US" dirty="0" smtClean="0">
                <a:latin typeface="Calibri" panose="020F0502020204030204" pitchFamily="34" charset="0"/>
              </a:rPr>
              <a:t>Collaborative innovation with stakeholders;</a:t>
            </a:r>
          </a:p>
          <a:p>
            <a:pPr lvl="2" eaLnBrk="1" hangingPunct="1"/>
            <a:r>
              <a:rPr lang="en-US" dirty="0" smtClean="0">
                <a:latin typeface="Calibri" panose="020F0502020204030204" pitchFamily="34" charset="0"/>
              </a:rPr>
              <a:t>Valuing the long-term;</a:t>
            </a:r>
          </a:p>
          <a:p>
            <a:pPr lvl="2" eaLnBrk="1" hangingPunct="1"/>
            <a:r>
              <a:rPr lang="en-US" dirty="0" smtClean="0">
                <a:latin typeface="Calibri" panose="020F0502020204030204" pitchFamily="34" charset="0"/>
              </a:rPr>
              <a:t>Measurement and reporting.</a:t>
            </a:r>
          </a:p>
        </p:txBody>
      </p:sp>
      <p:pic>
        <p:nvPicPr>
          <p:cNvPr id="5" name="Picture 4" descr="green 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590800"/>
            <a:ext cx="266342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F6FC6"/>
              </a:buClr>
              <a:buSzPct val="75000"/>
              <a:buFont typeface="Wingdings" pitchFamily="2" charset="2"/>
              <a:buChar char="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Requirements of sustainability management </a:t>
            </a:r>
          </a:p>
          <a:p>
            <a:pPr eaLnBrk="1" hangingPunct="1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in companies: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6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461"/>
            <a:ext cx="84582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. What are the Technical, Managerial, and Political Challenges of Sustainability? (Continued)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657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Policy is often made with short-term goals in mind. Sustainability requires long-term thinking. 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There </a:t>
            </a:r>
            <a:r>
              <a:rPr lang="en-US" sz="2200" dirty="0">
                <a:latin typeface="Calibri" panose="020F0502020204030204" pitchFamily="34" charset="0"/>
              </a:rPr>
              <a:t>is a lot we do not know about solving </a:t>
            </a:r>
            <a:r>
              <a:rPr lang="en-US" sz="2200" dirty="0" smtClean="0">
                <a:latin typeface="Calibri" panose="020F0502020204030204" pitchFamily="34" charset="0"/>
              </a:rPr>
              <a:t>sustainability </a:t>
            </a:r>
            <a:r>
              <a:rPr lang="en-US" sz="2200" dirty="0">
                <a:latin typeface="Calibri" panose="020F0502020204030204" pitchFamily="34" charset="0"/>
              </a:rPr>
              <a:t>issues – we must adopt an aggressive trial and error strategy. 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Politics </a:t>
            </a:r>
            <a:r>
              <a:rPr lang="en-US" dirty="0">
                <a:latin typeface="Calibri" panose="020F0502020204030204" pitchFamily="34" charset="0"/>
              </a:rPr>
              <a:t>often punishes uncertainty and makes it difficult to confess errors.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Measuring results and taking corrective </a:t>
            </a:r>
            <a:r>
              <a:rPr lang="en-US" sz="2200" dirty="0" smtClean="0">
                <a:latin typeface="Calibri" panose="020F0502020204030204" pitchFamily="34" charset="0"/>
              </a:rPr>
              <a:t>			  action </a:t>
            </a:r>
            <a:r>
              <a:rPr lang="en-US" sz="2200" dirty="0">
                <a:latin typeface="Calibri" panose="020F0502020204030204" pitchFamily="34" charset="0"/>
              </a:rPr>
              <a:t>when mistakes are made is crucial.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Though difficult to “spin.”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0702-gulf-oil-spill-florida_full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4055" y="3892876"/>
            <a:ext cx="2902745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81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>
                <a:latin typeface="Calibri" panose="020F0502020204030204" pitchFamily="34" charset="0"/>
              </a:rPr>
              <a:t>5</a:t>
            </a:r>
            <a:r>
              <a:rPr lang="en-US" sz="3200" dirty="0" smtClean="0">
                <a:latin typeface="Calibri" panose="020F0502020204030204" pitchFamily="34" charset="0"/>
              </a:rPr>
              <a:t>. What are the Fundamental Issues of Sustainability?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8665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field of sustainability must include analysis of:</a:t>
            </a:r>
          </a:p>
          <a:p>
            <a:pPr marL="925830" lvl="1" indent="-514350"/>
            <a:r>
              <a:rPr lang="en-US" dirty="0" smtClean="0">
                <a:latin typeface="Calibri" panose="020F0502020204030204" pitchFamily="34" charset="0"/>
              </a:rPr>
              <a:t>Sustainable Manufacturing and Services Businesses</a:t>
            </a:r>
          </a:p>
          <a:p>
            <a:pPr marL="925830" lvl="1" indent="-514350"/>
            <a:r>
              <a:rPr lang="en-US" dirty="0" smtClean="0">
                <a:latin typeface="Calibri" panose="020F0502020204030204" pitchFamily="34" charset="0"/>
              </a:rPr>
              <a:t>Renewable Energy</a:t>
            </a:r>
          </a:p>
          <a:p>
            <a:pPr marL="925830" lvl="1" indent="-514350"/>
            <a:r>
              <a:rPr lang="en-US" dirty="0" smtClean="0">
                <a:latin typeface="Calibri" panose="020F0502020204030204" pitchFamily="34" charset="0"/>
              </a:rPr>
              <a:t>Sustainable Water</a:t>
            </a:r>
          </a:p>
          <a:p>
            <a:pPr marL="925830" lvl="1" indent="-514350"/>
            <a:r>
              <a:rPr lang="en-US" dirty="0" smtClean="0">
                <a:latin typeface="Calibri" panose="020F0502020204030204" pitchFamily="34" charset="0"/>
              </a:rPr>
              <a:t>Sustainable Food Supply</a:t>
            </a:r>
          </a:p>
          <a:p>
            <a:pPr marL="925830" lvl="1" indent="-514350"/>
            <a:r>
              <a:rPr lang="en-US" dirty="0" smtClean="0">
                <a:latin typeface="Calibri" panose="020F0502020204030204" pitchFamily="34" charset="0"/>
              </a:rPr>
              <a:t>Sustainable Cities</a:t>
            </a:r>
          </a:p>
          <a:p>
            <a:pPr marL="925830" lvl="1" indent="-514350"/>
            <a:r>
              <a:rPr lang="en-US" dirty="0" smtClean="0">
                <a:latin typeface="Calibri" panose="020F0502020204030204" pitchFamily="34" charset="0"/>
              </a:rPr>
              <a:t>A Sustainable Planet</a:t>
            </a:r>
          </a:p>
        </p:txBody>
      </p:sp>
      <p:pic>
        <p:nvPicPr>
          <p:cNvPr id="22543" name="Picture 15" descr="C:\Documents and Settings\ael2133\Local Settings\Temporary Internet Files\Content.IE5\NB0BSWWJ\MC9000482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2895600" cy="288264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6</a:t>
            </a:r>
            <a:r>
              <a:rPr lang="en-US" sz="3600" dirty="0" smtClean="0">
                <a:latin typeface="Calibri" panose="020F0502020204030204" pitchFamily="34" charset="0"/>
              </a:rPr>
              <a:t>. Why Do We Need Sustainability Policy?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33528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Sustainability management emerged to cope with the 21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century problems facing the global </a:t>
            </a:r>
            <a:r>
              <a:rPr lang="en-US" dirty="0" smtClean="0">
                <a:latin typeface="Calibri" panose="020F0502020204030204" pitchFamily="34" charset="0"/>
              </a:rPr>
              <a:t>economy.</a:t>
            </a:r>
          </a:p>
          <a:p>
            <a:r>
              <a:rPr lang="en-US" dirty="0">
                <a:latin typeface="Calibri" panose="020F0502020204030204" pitchFamily="34" charset="0"/>
              </a:rPr>
              <a:t>The development of a sustainable, renewable resource-based economy has become a necessity.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private sector cannot make the transition from a waste-based economy to a renewable one by itself. This transition requires a public–private partnership. 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869815"/>
            <a:ext cx="2743200" cy="162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6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111166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6</a:t>
            </a:r>
            <a:r>
              <a:rPr lang="en-US" sz="3200" dirty="0" smtClean="0">
                <a:latin typeface="Calibri" panose="020F0502020204030204" pitchFamily="34" charset="0"/>
              </a:rPr>
              <a:t>. Why Do </a:t>
            </a:r>
            <a:r>
              <a:rPr lang="en-US" sz="3200" dirty="0">
                <a:latin typeface="Calibri" panose="020F0502020204030204" pitchFamily="34" charset="0"/>
              </a:rPr>
              <a:t>We Need Sustainability </a:t>
            </a:r>
            <a:r>
              <a:rPr lang="en-US" sz="3200" dirty="0" smtClean="0">
                <a:latin typeface="Calibri" panose="020F0502020204030204" pitchFamily="34" charset="0"/>
              </a:rPr>
              <a:t>Policy? </a:t>
            </a:r>
            <a:r>
              <a:rPr lang="en-US" sz="3200" dirty="0">
                <a:latin typeface="Calibri" panose="020F0502020204030204" pitchFamily="34" charset="0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public and private sectors play important and often complementary roles in the transition toward a sustainable economy.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But the private sector is limited 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and some goals are so massive, important and difficult that they require government leadership, resources and authority.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Only government has the capacity to take the lead toward a renewable economy.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 descr="http://oag.ca.gov/sites/all/files/agweb/images/environment/img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75" y="4808537"/>
            <a:ext cx="2187450" cy="168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ustainablebusinessforum.com/sites/sustainablebusinessforum.com/files/imagepicker/246411/sustainable%20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r="12245"/>
          <a:stretch/>
        </p:blipFill>
        <p:spPr bwMode="auto">
          <a:xfrm>
            <a:off x="6400800" y="4517951"/>
            <a:ext cx="1905001" cy="196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111166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6</a:t>
            </a:r>
            <a:r>
              <a:rPr lang="en-US" sz="3200" dirty="0" smtClean="0">
                <a:latin typeface="Calibri" panose="020F0502020204030204" pitchFamily="34" charset="0"/>
              </a:rPr>
              <a:t>. Why Do </a:t>
            </a:r>
            <a:r>
              <a:rPr lang="en-US" sz="3200" dirty="0">
                <a:latin typeface="Calibri" panose="020F0502020204030204" pitchFamily="34" charset="0"/>
              </a:rPr>
              <a:t>We Need Sustainability </a:t>
            </a:r>
            <a:r>
              <a:rPr lang="en-US" sz="3200" dirty="0" smtClean="0">
                <a:latin typeface="Calibri" panose="020F0502020204030204" pitchFamily="34" charset="0"/>
              </a:rPr>
              <a:t>Policy? </a:t>
            </a:r>
            <a:r>
              <a:rPr lang="en-US" sz="3200" dirty="0">
                <a:latin typeface="Calibri" panose="020F0502020204030204" pitchFamily="34" charset="0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828799"/>
            <a:ext cx="8077847" cy="46513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>
                <a:latin typeface="Calibri" panose="020F0502020204030204" pitchFamily="34" charset="0"/>
              </a:rPr>
              <a:t>do not know precisely how to develop a sustainable economy, but we are on the road to figuring it out.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Governments need to act aggressively through the tools at their disposal.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There are a variety of options at the national, state and local level.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National policies can set broad standards.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State policies can serve as forums for localities.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Cities are leading the efforts in sustainability.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atholichotdish.com/wp-content/uploads/2011/03/a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3148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111166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</a:rPr>
              <a:t>7</a:t>
            </a:r>
            <a:r>
              <a:rPr lang="en-US" sz="3200" dirty="0" smtClean="0">
                <a:latin typeface="Calibri" panose="020F0502020204030204" pitchFamily="34" charset="0"/>
              </a:rPr>
              <a:t>. What is the role of government?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6553200" cy="4373562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Funding Basic Science</a:t>
            </a:r>
          </a:p>
          <a:p>
            <a:pPr marL="857250" lvl="1" indent="-457200"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Measurement and research tasks are basic government functions; it must fund basic R&amp;D for renewable energy, energy efficiency, storage, and other sustainable technologies.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Funding Infrastructure</a:t>
            </a:r>
          </a:p>
          <a:p>
            <a:pPr marL="857250" lvl="1" indent="-457200"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Government must fund the energy, communications, research, waste and water management infrastructure needed for the 21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century.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Providing Incentives for Private Investment</a:t>
            </a:r>
          </a:p>
          <a:p>
            <a:pPr marL="857250" lvl="1" indent="-457200"/>
            <a:r>
              <a:rPr lang="en-US" dirty="0" smtClean="0">
                <a:latin typeface="Calibri" panose="020F0502020204030204" pitchFamily="34" charset="0"/>
              </a:rPr>
              <a:t>Government can employ a number of market-based tools to support renewables.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1794172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F6FC6"/>
              </a:buClr>
              <a:buSzPct val="75000"/>
            </a:pPr>
            <a:r>
              <a:rPr lang="en-US" sz="2400" dirty="0">
                <a:solidFill>
                  <a:srgbClr val="04617B"/>
                </a:solidFill>
                <a:latin typeface="Calibri" panose="020F0502020204030204" pitchFamily="34" charset="0"/>
              </a:rPr>
              <a:t>Role of the Government in Building a Sustainable Economy:</a:t>
            </a:r>
          </a:p>
        </p:txBody>
      </p:sp>
    </p:spTree>
    <p:extLst>
      <p:ext uri="{BB962C8B-B14F-4D97-AF65-F5344CB8AC3E}">
        <p14:creationId xmlns:p14="http://schemas.microsoft.com/office/powerpoint/2010/main" val="36965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Hayley\BOOK\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37" y="2115709"/>
            <a:ext cx="23213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Today We Will Discuss: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6096000" cy="50291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What Is S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ustainability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anagement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Is It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easible?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What Are The Prerequisites?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What Are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he Challenges?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5. What Are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he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undamental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ssues?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6. Why Do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eed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ustainability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ublic Policy?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7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What is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ole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of the G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overnment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Policy Levers: The Federal Level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9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Policy Levers: The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Regional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10.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Policy Levers: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Local Level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11.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Sustainability Measurement and Metrics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12.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Politics of Sustainability 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13.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Future of Sustainability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111166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</a:rPr>
              <a:t>7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</a:rPr>
              <a:t>What is the role of government</a:t>
            </a:r>
            <a:r>
              <a:rPr lang="en-US" sz="3200" dirty="0" smtClean="0">
                <a:latin typeface="Calibri" panose="020F0502020204030204" pitchFamily="34" charset="0"/>
              </a:rPr>
              <a:t>? (</a:t>
            </a:r>
            <a:r>
              <a:rPr lang="en-US" sz="3200" dirty="0">
                <a:latin typeface="Calibri" panose="020F0502020204030204" pitchFamily="34" charset="0"/>
              </a:rPr>
              <a:t>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868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 startAt="4"/>
            </a:pPr>
            <a:r>
              <a:rPr lang="en-US" b="1" dirty="0">
                <a:latin typeface="Calibri" panose="020F0502020204030204" pitchFamily="34" charset="0"/>
              </a:rPr>
              <a:t>Setting and Enforcing Rules to Protect the </a:t>
            </a:r>
            <a:r>
              <a:rPr lang="en-US" b="1" dirty="0" smtClean="0">
                <a:latin typeface="Calibri" panose="020F0502020204030204" pitchFamily="34" charset="0"/>
              </a:rPr>
              <a:t>Environment</a:t>
            </a:r>
          </a:p>
          <a:p>
            <a:pPr marL="857250" lvl="1" indent="-457200"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We need rules and regulation to provide incentives for organizations to innovate and protect our critical resources. </a:t>
            </a:r>
          </a:p>
          <a:p>
            <a:pPr marL="857250" lvl="1" indent="-457200"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Consistently, federal regulatory benefits outweigh the costs. 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 startAt="4"/>
            </a:pPr>
            <a:r>
              <a:rPr lang="en-US" b="1" dirty="0">
                <a:latin typeface="Calibri" panose="020F0502020204030204" pitchFamily="34" charset="0"/>
              </a:rPr>
              <a:t>Developing Sustainability Metrics and </a:t>
            </a:r>
            <a:r>
              <a:rPr lang="en-US" b="1" dirty="0" smtClean="0">
                <a:latin typeface="Calibri" panose="020F0502020204030204" pitchFamily="34" charset="0"/>
              </a:rPr>
              <a:t>Management</a:t>
            </a:r>
          </a:p>
          <a:p>
            <a:pPr marL="857250" lvl="1" indent="-457200"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We need agreed-to organizational sustainability indicators that everyone can use and understand.</a:t>
            </a:r>
          </a:p>
          <a:p>
            <a:pPr marL="857250" lvl="1" indent="-457200"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Government must play a role in measuring sustainability.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 startAt="6"/>
            </a:pPr>
            <a:r>
              <a:rPr lang="en-US" b="1" dirty="0">
                <a:latin typeface="Calibri" panose="020F0502020204030204" pitchFamily="34" charset="0"/>
              </a:rPr>
              <a:t>Transferring Technology to the Developing </a:t>
            </a:r>
            <a:r>
              <a:rPr lang="en-US" b="1" dirty="0" smtClean="0">
                <a:latin typeface="Calibri" panose="020F0502020204030204" pitchFamily="34" charset="0"/>
              </a:rPr>
              <a:t>World</a:t>
            </a:r>
          </a:p>
          <a:p>
            <a:pPr marL="857250" lvl="1" indent="-457200">
              <a:buClr>
                <a:srgbClr val="009DD9"/>
              </a:buClr>
              <a:buSzPct val="100000"/>
            </a:pPr>
            <a:r>
              <a:rPr lang="en-US" dirty="0" smtClean="0">
                <a:solidFill>
                  <a:srgbClr val="04617B"/>
                </a:solidFill>
                <a:latin typeface="Calibri" panose="020F0502020204030204" pitchFamily="34" charset="0"/>
              </a:rPr>
              <a:t>Developing nations need incentives 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to use the new technologies instead of </a:t>
            </a:r>
            <a:r>
              <a:rPr lang="en-US" dirty="0" smtClean="0">
                <a:solidFill>
                  <a:srgbClr val="04617B"/>
                </a:solidFill>
                <a:latin typeface="Calibri" panose="020F0502020204030204" pitchFamily="34" charset="0"/>
              </a:rPr>
              <a:t>older ones 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that might get cheaper as they are discarded by the developed world.</a:t>
            </a:r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 startAt="6"/>
            </a:pPr>
            <a:r>
              <a:rPr lang="en-US" b="1" dirty="0" smtClean="0">
                <a:latin typeface="Calibri" panose="020F0502020204030204" pitchFamily="34" charset="0"/>
              </a:rPr>
              <a:t>Building </a:t>
            </a:r>
            <a:r>
              <a:rPr lang="en-US" b="1" dirty="0">
                <a:latin typeface="Calibri" panose="020F0502020204030204" pitchFamily="34" charset="0"/>
              </a:rPr>
              <a:t>Public-Private </a:t>
            </a:r>
            <a:r>
              <a:rPr lang="en-US" b="1" dirty="0" smtClean="0">
                <a:latin typeface="Calibri" panose="020F0502020204030204" pitchFamily="34" charset="0"/>
              </a:rPr>
              <a:t>Partnerships</a:t>
            </a:r>
          </a:p>
          <a:p>
            <a:pPr marL="857250" lvl="1" indent="-457200"/>
            <a:r>
              <a:rPr lang="en-US" dirty="0" smtClean="0">
                <a:latin typeface="Calibri" panose="020F0502020204030204" pitchFamily="34" charset="0"/>
              </a:rPr>
              <a:t>We need to working </a:t>
            </a:r>
            <a:r>
              <a:rPr lang="en-US" dirty="0">
                <a:latin typeface="Calibri" panose="020F0502020204030204" pitchFamily="34" charset="0"/>
              </a:rPr>
              <a:t>with private organizations </a:t>
            </a:r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ensure that the transition is </a:t>
            </a:r>
            <a:r>
              <a:rPr lang="en-US" dirty="0" smtClean="0">
                <a:latin typeface="Calibri" panose="020F0502020204030204" pitchFamily="34" charset="0"/>
              </a:rPr>
              <a:t>well-managed </a:t>
            </a:r>
            <a:r>
              <a:rPr lang="en-US" dirty="0">
                <a:latin typeface="Calibri" panose="020F0502020204030204" pitchFamily="34" charset="0"/>
              </a:rPr>
              <a:t>in the real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>
                <a:latin typeface="Calibri" panose="020F0502020204030204" pitchFamily="34" charset="0"/>
              </a:rPr>
              <a:t>8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</a:rPr>
              <a:t>Policy </a:t>
            </a:r>
            <a:r>
              <a:rPr lang="en-US" sz="3200" dirty="0" smtClean="0">
                <a:latin typeface="Calibri" panose="020F0502020204030204" pitchFamily="34" charset="0"/>
              </a:rPr>
              <a:t>Levers: The </a:t>
            </a:r>
            <a:r>
              <a:rPr lang="en-US" sz="3200" dirty="0">
                <a:latin typeface="Calibri" panose="020F0502020204030204" pitchFamily="34" charset="0"/>
              </a:rPr>
              <a:t>Federal </a:t>
            </a:r>
            <a:r>
              <a:rPr lang="en-US" sz="3200" dirty="0" smtClean="0">
                <a:latin typeface="Calibri" panose="020F0502020204030204" pitchFamily="34" charset="0"/>
              </a:rPr>
              <a:t>Level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Public Investment and Spending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The government can directly fund and invest in basic R&amp;D.</a:t>
            </a:r>
          </a:p>
          <a:p>
            <a:r>
              <a:rPr lang="en-US" dirty="0">
                <a:latin typeface="Calibri" panose="020F0502020204030204" pitchFamily="34" charset="0"/>
              </a:rPr>
              <a:t>Public Procurement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federal government can use its immense spending power to be a market mover when it comes to renewables.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3300090" cy="219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5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>
                <a:latin typeface="Calibri" panose="020F0502020204030204" pitchFamily="34" charset="0"/>
              </a:rPr>
              <a:t>8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</a:rPr>
              <a:t>Policy </a:t>
            </a:r>
            <a:r>
              <a:rPr lang="en-US" sz="3200" dirty="0" smtClean="0">
                <a:latin typeface="Calibri" panose="020F0502020204030204" pitchFamily="34" charset="0"/>
              </a:rPr>
              <a:t>Levers: </a:t>
            </a:r>
            <a:r>
              <a:rPr lang="en-US" sz="3200" dirty="0">
                <a:latin typeface="Calibri" panose="020F0502020204030204" pitchFamily="34" charset="0"/>
              </a:rPr>
              <a:t>The </a:t>
            </a:r>
            <a:r>
              <a:rPr lang="en-US" sz="3200" dirty="0" smtClean="0">
                <a:latin typeface="Calibri" panose="020F0502020204030204" pitchFamily="34" charset="0"/>
              </a:rPr>
              <a:t>Federal Level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6096000" cy="48164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Market Based Tools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Using markets, prices, or other economic incentives to induce change.</a:t>
            </a:r>
          </a:p>
          <a:p>
            <a:r>
              <a:rPr lang="en-US" dirty="0">
                <a:latin typeface="Calibri" panose="020F0502020204030204" pitchFamily="34" charset="0"/>
              </a:rPr>
              <a:t>Regulations and Standards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Many environmental successes of the last fifty years are due to traditional regulatory policies, like the </a:t>
            </a:r>
            <a:r>
              <a:rPr lang="en-US" dirty="0" smtClean="0">
                <a:latin typeface="Calibri" panose="020F0502020204030204" pitchFamily="34" charset="0"/>
              </a:rPr>
              <a:t>United States’ Clean </a:t>
            </a:r>
            <a:r>
              <a:rPr lang="en-US" dirty="0">
                <a:latin typeface="Calibri" panose="020F0502020204030204" pitchFamily="34" charset="0"/>
              </a:rPr>
              <a:t>Air Act, which is now being used to regulate climate change.</a:t>
            </a:r>
          </a:p>
          <a:p>
            <a:pPr lvl="0">
              <a:buClr>
                <a:srgbClr val="0F6FC6"/>
              </a:buClr>
            </a:pP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Infrastructure </a:t>
            </a:r>
          </a:p>
          <a:p>
            <a:pPr lvl="1">
              <a:buClr>
                <a:srgbClr val="009DD9"/>
              </a:buClr>
            </a:pP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Federal governments must build the infrastructure of the 21</a:t>
            </a:r>
            <a:r>
              <a:rPr lang="en-US" baseline="30000" dirty="0">
                <a:solidFill>
                  <a:srgbClr val="04617B"/>
                </a:solidFill>
                <a:latin typeface="Calibri" panose="020F0502020204030204" pitchFamily="34" charset="0"/>
              </a:rPr>
              <a:t>st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 century. For example, high speed rail in China and the Eurostar in Europe are faster, more efficient, and cost effective modes of transportation.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114800"/>
            <a:ext cx="5715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61" y="2667000"/>
            <a:ext cx="1929439" cy="205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9. </a:t>
            </a:r>
            <a:r>
              <a:rPr lang="en-US" sz="3200" dirty="0">
                <a:latin typeface="Calibri" panose="020F0502020204030204" pitchFamily="34" charset="0"/>
              </a:rPr>
              <a:t>Policy Levers: The </a:t>
            </a:r>
            <a:r>
              <a:rPr lang="en-US" sz="3200" dirty="0" smtClean="0">
                <a:latin typeface="Calibri" panose="020F0502020204030204" pitchFamily="34" charset="0"/>
              </a:rPr>
              <a:t>Regional Level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1" y="1752600"/>
            <a:ext cx="6324600" cy="495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Regulatory Tools and </a:t>
            </a:r>
            <a:r>
              <a:rPr lang="en-US" dirty="0" smtClean="0">
                <a:latin typeface="Calibri" panose="020F0502020204030204" pitchFamily="34" charset="0"/>
              </a:rPr>
              <a:t>Standards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Regional cap and trade systems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Building Codes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Feed-In Tariffs </a:t>
            </a:r>
          </a:p>
          <a:p>
            <a:r>
              <a:rPr lang="en-US" dirty="0">
                <a:latin typeface="Calibri" panose="020F0502020204030204" pitchFamily="34" charset="0"/>
              </a:rPr>
              <a:t>Financial Tools and Mechanisms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Green </a:t>
            </a:r>
            <a:r>
              <a:rPr lang="en-US" dirty="0">
                <a:latin typeface="Calibri" panose="020F0502020204030204" pitchFamily="34" charset="0"/>
              </a:rPr>
              <a:t>banks, which leverage private </a:t>
            </a:r>
            <a:r>
              <a:rPr lang="en-US" dirty="0" smtClean="0">
                <a:latin typeface="Calibri" panose="020F0502020204030204" pitchFamily="34" charset="0"/>
              </a:rPr>
              <a:t>investment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Tax credits, rebates and subsidies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Energy Policy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Climate </a:t>
            </a:r>
            <a:r>
              <a:rPr lang="en-US" dirty="0">
                <a:latin typeface="Calibri" panose="020F0502020204030204" pitchFamily="34" charset="0"/>
              </a:rPr>
              <a:t>adaptation planning has grown over the past decade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For example,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 the United States 32 </a:t>
            </a:r>
            <a:r>
              <a:rPr lang="en-US" dirty="0">
                <a:latin typeface="Calibri" panose="020F0502020204030204" pitchFamily="34" charset="0"/>
              </a:rPr>
              <a:t>states have climate action plans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sz="2600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8" descr="http://www.tpnn.com/wp-content/uploads/2014/01/RulesRegulations-e1388558011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50783"/>
            <a:ext cx="2290164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ews.boisestate.edu/update/files/2010/11/GreenEnergy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11" y="4147858"/>
            <a:ext cx="1871942" cy="187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9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</a:rPr>
              <a:t>Policy Levers: The </a:t>
            </a:r>
            <a:r>
              <a:rPr lang="en-US" sz="3200" dirty="0" smtClean="0">
                <a:latin typeface="Calibri" panose="020F0502020204030204" pitchFamily="34" charset="0"/>
              </a:rPr>
              <a:t>Local Level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1" y="1676400"/>
            <a:ext cx="5333999" cy="47243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Cities are important agents for sustainability due to their population size, environmental impact and direct service delivery role.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City-level </a:t>
            </a:r>
            <a:r>
              <a:rPr lang="en-US" dirty="0">
                <a:latin typeface="Calibri" panose="020F0502020204030204" pitchFamily="34" charset="0"/>
              </a:rPr>
              <a:t>initiatives </a:t>
            </a:r>
            <a:r>
              <a:rPr lang="en-US" dirty="0" smtClean="0">
                <a:latin typeface="Calibri" panose="020F0502020204030204" pitchFamily="34" charset="0"/>
              </a:rPr>
              <a:t>have </a:t>
            </a:r>
            <a:r>
              <a:rPr lang="en-US" dirty="0">
                <a:latin typeface="Calibri" panose="020F0502020204030204" pitchFamily="34" charset="0"/>
              </a:rPr>
              <a:t>a high level of </a:t>
            </a:r>
            <a:r>
              <a:rPr lang="en-US" dirty="0" smtClean="0">
                <a:latin typeface="Calibri" panose="020F0502020204030204" pitchFamily="34" charset="0"/>
              </a:rPr>
              <a:t>political support;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Leaders </a:t>
            </a:r>
            <a:r>
              <a:rPr lang="en-US" dirty="0">
                <a:latin typeface="Calibri" panose="020F0502020204030204" pitchFamily="34" charset="0"/>
              </a:rPr>
              <a:t>understand that sustainability drives economic growth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Many </a:t>
            </a:r>
            <a:r>
              <a:rPr lang="en-US" dirty="0">
                <a:latin typeface="Calibri" panose="020F0502020204030204" pitchFamily="34" charset="0"/>
              </a:rPr>
              <a:t>sustainability </a:t>
            </a:r>
            <a:r>
              <a:rPr lang="en-US" dirty="0" smtClean="0">
                <a:latin typeface="Calibri" panose="020F0502020204030204" pitchFamily="34" charset="0"/>
              </a:rPr>
              <a:t>initiatives </a:t>
            </a:r>
            <a:r>
              <a:rPr lang="en-US" dirty="0">
                <a:latin typeface="Calibri" panose="020F0502020204030204" pitchFamily="34" charset="0"/>
              </a:rPr>
              <a:t>are </a:t>
            </a:r>
            <a:r>
              <a:rPr lang="en-US" dirty="0" smtClean="0">
                <a:latin typeface="Calibri" panose="020F0502020204030204" pitchFamily="34" charset="0"/>
              </a:rPr>
              <a:t>more visible at the local level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For example, Bikes, Green Infrastructure, Recycle Bins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http://newhope360.com/site-files/newhope360.com/files/uploads/2013/07/Sustainabil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4164" r="2696" b="3404"/>
          <a:stretch/>
        </p:blipFill>
        <p:spPr bwMode="auto">
          <a:xfrm>
            <a:off x="5796566" y="2329940"/>
            <a:ext cx="3045317" cy="315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97476" y="4168346"/>
            <a:ext cx="6003324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10. </a:t>
            </a:r>
            <a:r>
              <a:rPr lang="en-US" sz="3200" dirty="0">
                <a:latin typeface="Calibri" panose="020F0502020204030204" pitchFamily="34" charset="0"/>
              </a:rPr>
              <a:t>Policy Levers: The </a:t>
            </a:r>
            <a:r>
              <a:rPr lang="en-US" sz="3200" dirty="0" smtClean="0">
                <a:latin typeface="Calibri" panose="020F0502020204030204" pitchFamily="34" charset="0"/>
              </a:rPr>
              <a:t>Local Level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0" y="1676400"/>
            <a:ext cx="5410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Local governments have greater control over key actions that affect sustainability directly: land-use zoning, transportation, natural resources management, buildings, waste and water services, etc. 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Adopting </a:t>
            </a:r>
            <a:r>
              <a:rPr lang="en-US" dirty="0">
                <a:latin typeface="Calibri" panose="020F0502020204030204" pitchFamily="34" charset="0"/>
              </a:rPr>
              <a:t>sustainability has become central to urban vitality and making cities </a:t>
            </a:r>
            <a:r>
              <a:rPr lang="en-US" dirty="0" smtClean="0">
                <a:latin typeface="Calibri" panose="020F0502020204030204" pitchFamily="34" charset="0"/>
              </a:rPr>
              <a:t>competitive globally.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 descr="http://graphics8.nytimes.com/images/blogs/greeninc/render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70099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10. </a:t>
            </a:r>
            <a:r>
              <a:rPr lang="en-US" sz="3200" dirty="0">
                <a:latin typeface="Calibri" panose="020F0502020204030204" pitchFamily="34" charset="0"/>
              </a:rPr>
              <a:t>Policy Levers: The </a:t>
            </a:r>
            <a:r>
              <a:rPr lang="en-US" sz="3200" dirty="0" smtClean="0">
                <a:latin typeface="Calibri" panose="020F0502020204030204" pitchFamily="34" charset="0"/>
              </a:rPr>
              <a:t>Local Level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446" y="1529214"/>
            <a:ext cx="8569819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Cities are working to build resilient, sustainable communities: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Energy</a:t>
            </a:r>
            <a:r>
              <a:rPr lang="en-US" dirty="0" smtClean="0">
                <a:latin typeface="Calibri" panose="020F0502020204030204" pitchFamily="34" charset="0"/>
              </a:rPr>
              <a:t> – encouraging energy </a:t>
            </a:r>
            <a:r>
              <a:rPr lang="en-US" dirty="0">
                <a:latin typeface="Calibri" panose="020F0502020204030204" pitchFamily="34" charset="0"/>
              </a:rPr>
              <a:t>efficiency, conservation, renewable </a:t>
            </a:r>
            <a:r>
              <a:rPr lang="en-US" dirty="0" smtClean="0">
                <a:latin typeface="Calibri" panose="020F0502020204030204" pitchFamily="34" charset="0"/>
              </a:rPr>
              <a:t>energy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Air </a:t>
            </a:r>
            <a:r>
              <a:rPr lang="en-US" b="1" dirty="0">
                <a:latin typeface="Calibri" panose="020F0502020204030204" pitchFamily="34" charset="0"/>
              </a:rPr>
              <a:t>Quality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dirty="0" smtClean="0">
                <a:latin typeface="Calibri" panose="020F0502020204030204" pitchFamily="34" charset="0"/>
              </a:rPr>
              <a:t>reducing emissions from buildings/vehicles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Transportation</a:t>
            </a:r>
            <a:r>
              <a:rPr lang="en-US" dirty="0" smtClean="0">
                <a:latin typeface="Calibri" panose="020F0502020204030204" pitchFamily="34" charset="0"/>
              </a:rPr>
              <a:t> – encouraging public transportation, active transport, electric vehicle infrastructure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Water and waste management </a:t>
            </a:r>
            <a:r>
              <a:rPr lang="en-US" dirty="0" smtClean="0">
                <a:latin typeface="Calibri" panose="020F0502020204030204" pitchFamily="34" charset="0"/>
              </a:rPr>
              <a:t>– implementing green infrastructure, recycling, waste-to-energy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Community design and land use </a:t>
            </a:r>
            <a:r>
              <a:rPr lang="en-US" dirty="0">
                <a:latin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</a:rPr>
              <a:t> investing in brownfield redevelopment, parks and green spaces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 descr="http://blogs.lt.vt.edu/mksnav/files/2014/03/sustainable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3" y="5978977"/>
            <a:ext cx="1788019" cy="75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s.lt.vt.edu/mksnav/files/2014/03/sustainable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09" y="5978977"/>
            <a:ext cx="1788019" cy="75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lt.vt.edu/mksnav/files/2014/03/sustainable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53" y="5978977"/>
            <a:ext cx="1788019" cy="75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s.lt.vt.edu/mksnav/files/2014/03/sustainable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87" y="5996258"/>
            <a:ext cx="1788019" cy="75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5learning.com/sites/all/files/measuring%20t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298">
            <a:off x="7176512" y="5349260"/>
            <a:ext cx="1650634" cy="1104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11. Sustainability Metrics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Sustainability does not yet </a:t>
            </a:r>
            <a:r>
              <a:rPr lang="en-US" dirty="0">
                <a:latin typeface="Calibri" panose="020F0502020204030204" pitchFamily="34" charset="0"/>
              </a:rPr>
              <a:t>have a clear and measurable definition – but it needs </a:t>
            </a:r>
            <a:r>
              <a:rPr lang="en-US" dirty="0" smtClean="0">
                <a:latin typeface="Calibri" panose="020F0502020204030204" pitchFamily="34" charset="0"/>
              </a:rPr>
              <a:t>one in order to be integrated in routine decision-making.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Sustainability reporting by companies is growing, with measures such as the Global Reporting Initiative (GRI), or those developed by the Sustainability Accounting Standards Board (SASB</a:t>
            </a:r>
            <a:r>
              <a:rPr lang="en-US" dirty="0" smtClean="0">
                <a:latin typeface="Calibri" panose="020F0502020204030204" pitchFamily="34" charset="0"/>
              </a:rPr>
              <a:t>).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But </a:t>
            </a:r>
            <a:r>
              <a:rPr lang="en-US" dirty="0">
                <a:latin typeface="Calibri" panose="020F0502020204030204" pitchFamily="34" charset="0"/>
              </a:rPr>
              <a:t>there are many challenges with reporting: most lack comparability, rigor, </a:t>
            </a:r>
            <a:r>
              <a:rPr lang="en-US" dirty="0" smtClean="0">
                <a:latin typeface="Calibri" panose="020F0502020204030204" pitchFamily="34" charset="0"/>
              </a:rPr>
              <a:t>and independent audit. </a:t>
            </a:r>
          </a:p>
          <a:p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he </a:t>
            </a:r>
            <a:r>
              <a:rPr lang="en-US" dirty="0">
                <a:latin typeface="Calibri" panose="020F0502020204030204" pitchFamily="34" charset="0"/>
              </a:rPr>
              <a:t>number of different measures often vary in scope and </a:t>
            </a:r>
            <a:r>
              <a:rPr lang="en-US" dirty="0" smtClean="0">
                <a:latin typeface="Calibri" panose="020F0502020204030204" pitchFamily="34" charset="0"/>
              </a:rPr>
              <a:t>scale.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These are all </a:t>
            </a:r>
            <a:r>
              <a:rPr lang="en-US" i="1" dirty="0" smtClean="0">
                <a:latin typeface="Calibri" panose="020F0502020204030204" pitchFamily="34" charset="0"/>
              </a:rPr>
              <a:t>voluntary </a:t>
            </a:r>
            <a:r>
              <a:rPr lang="en-US" dirty="0" smtClean="0">
                <a:latin typeface="Calibri" panose="020F0502020204030204" pitchFamily="34" charset="0"/>
              </a:rPr>
              <a:t>efforts.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11. Sustainability Metrics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828800"/>
            <a:ext cx="6477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We need a generally accepted set of definitions and indicators for measuring sustainability that everyone within both private corporations and public sector organizations can understand and utilize.</a:t>
            </a:r>
          </a:p>
          <a:p>
            <a:r>
              <a:rPr lang="en-US" sz="2600" dirty="0">
                <a:latin typeface="Calibri" panose="020F0502020204030204" pitchFamily="34" charset="0"/>
              </a:rPr>
              <a:t>The public sector has a role – mandatory reporting is growing across the globe.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France is a </a:t>
            </a:r>
            <a:r>
              <a:rPr lang="en-US" sz="2400">
                <a:latin typeface="Calibri" panose="020F0502020204030204" pitchFamily="34" charset="0"/>
              </a:rPr>
              <a:t>leader </a:t>
            </a:r>
            <a:r>
              <a:rPr lang="en-US" sz="2400" smtClean="0">
                <a:latin typeface="Calibri" panose="020F0502020204030204" pitchFamily="34" charset="0"/>
              </a:rPr>
              <a:t>in </a:t>
            </a:r>
            <a:r>
              <a:rPr lang="en-US" sz="2400" dirty="0" smtClean="0">
                <a:latin typeface="Calibri" panose="020F0502020204030204" pitchFamily="34" charset="0"/>
              </a:rPr>
              <a:t>mandatory sustainability </a:t>
            </a:r>
            <a:r>
              <a:rPr lang="en-US" sz="2400" dirty="0">
                <a:latin typeface="Calibri" panose="020F0502020204030204" pitchFamily="34" charset="0"/>
              </a:rPr>
              <a:t>reporting.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Many other nations are beginning to implement </a:t>
            </a:r>
            <a:r>
              <a:rPr lang="en-US" sz="2400" dirty="0">
                <a:latin typeface="Calibri" panose="020F0502020204030204" pitchFamily="34" charset="0"/>
              </a:rPr>
              <a:t>reporting standards and laws.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latin typeface="Calibri" panose="020F0502020204030204" pitchFamily="34" charset="0"/>
              </a:rPr>
              <a:t>U.S. can start with a </a:t>
            </a:r>
            <a:r>
              <a:rPr lang="en-US" sz="2400" dirty="0">
                <a:latin typeface="Calibri" panose="020F0502020204030204" pitchFamily="34" charset="0"/>
              </a:rPr>
              <a:t>national commission on sustainability metrics in order to develop a national set of </a:t>
            </a:r>
            <a:r>
              <a:rPr lang="en-US" sz="2400" dirty="0" smtClean="0">
                <a:latin typeface="Calibri" panose="020F0502020204030204" pitchFamily="34" charset="0"/>
              </a:rPr>
              <a:t>standards.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4" descr="http://www.ourbreathingplanet.com/wp-content/uploads/2011/06/greenwashin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2196312" cy="3446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12. The Politics of Sustainability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905000"/>
            <a:ext cx="7104603" cy="4800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It is difficult to </a:t>
            </a:r>
            <a:r>
              <a:rPr lang="en-US" sz="2600" dirty="0" smtClean="0">
                <a:latin typeface="Calibri" panose="020F0502020204030204" pitchFamily="34" charset="0"/>
              </a:rPr>
              <a:t>understand why </a:t>
            </a:r>
            <a:r>
              <a:rPr lang="en-US" sz="2600" dirty="0">
                <a:latin typeface="Calibri" panose="020F0502020204030204" pitchFamily="34" charset="0"/>
              </a:rPr>
              <a:t>safe air, water, and land should be </a:t>
            </a:r>
            <a:r>
              <a:rPr lang="en-US" sz="2600" dirty="0" smtClean="0">
                <a:latin typeface="Calibri" panose="020F0502020204030204" pitchFamily="34" charset="0"/>
              </a:rPr>
              <a:t>political controversial.</a:t>
            </a:r>
          </a:p>
          <a:p>
            <a:r>
              <a:rPr lang="en-US" sz="2600" dirty="0" smtClean="0">
                <a:latin typeface="Calibri" panose="020F0502020204030204" pitchFamily="34" charset="0"/>
              </a:rPr>
              <a:t>In the United States, the increasing </a:t>
            </a:r>
            <a:r>
              <a:rPr lang="en-US" sz="2600" dirty="0">
                <a:latin typeface="Calibri" panose="020F0502020204030204" pitchFamily="34" charset="0"/>
              </a:rPr>
              <a:t>partisanship in </a:t>
            </a:r>
            <a:r>
              <a:rPr lang="en-US" sz="2600" dirty="0" smtClean="0">
                <a:latin typeface="Calibri" panose="020F0502020204030204" pitchFamily="34" charset="0"/>
              </a:rPr>
              <a:t>Washington has made Congress more and more </a:t>
            </a:r>
            <a:r>
              <a:rPr lang="en-US" sz="2600" dirty="0">
                <a:latin typeface="Calibri" panose="020F0502020204030204" pitchFamily="34" charset="0"/>
              </a:rPr>
              <a:t>unproductive. 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Some conservatives argue that government is too ignorant of business practices to regulate them. </a:t>
            </a:r>
          </a:p>
          <a:p>
            <a:r>
              <a:rPr lang="en-US" sz="2600" dirty="0" smtClean="0">
                <a:latin typeface="Calibri" panose="020F0502020204030204" pitchFamily="34" charset="0"/>
              </a:rPr>
              <a:t>However, regulations have both costs and benefits and a clean environment has more economic benefits than costs.</a:t>
            </a:r>
            <a:endParaRPr lang="en-US" sz="2600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 descr="http://thebrandbuilder.files.wordpress.com/2008/09/logo-politic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b="5189"/>
          <a:stretch/>
        </p:blipFill>
        <p:spPr bwMode="auto">
          <a:xfrm>
            <a:off x="148557" y="2839593"/>
            <a:ext cx="1124996" cy="121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ebrandbuilder.files.wordpress.com/2008/09/logo-politic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0"/>
          <a:stretch/>
        </p:blipFill>
        <p:spPr bwMode="auto">
          <a:xfrm>
            <a:off x="211689" y="4279900"/>
            <a:ext cx="984228" cy="896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1. What is Sustainability Management?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What is “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Sustainability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”?: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“Development that meets the needs of the present without compromising the ability of future generations to meet their own needs.” (1987 Brundtland Commission)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What is “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Sustainability Management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”?: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Organizational management that results in sustainable development.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Economic production and consumption that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minimizes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environmental impact and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maximizes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resource conservation and reuse.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3</a:t>
            </a:fld>
            <a:endParaRPr lang="en-US"/>
          </a:p>
        </p:txBody>
      </p:sp>
      <p:pic>
        <p:nvPicPr>
          <p:cNvPr id="5124" name="Picture 4" descr="http://entouchcontrols.com/wp-content/uploads/2014/08/sustainability-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724400"/>
            <a:ext cx="4495800" cy="1749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12. The Politics of Sustainability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politics </a:t>
            </a:r>
            <a:r>
              <a:rPr lang="en-US" dirty="0">
                <a:latin typeface="Calibri" panose="020F0502020204030204" pitchFamily="34" charset="0"/>
              </a:rPr>
              <a:t>of sustainability will have an ideological </a:t>
            </a:r>
            <a:r>
              <a:rPr lang="en-US" dirty="0" smtClean="0">
                <a:latin typeface="Calibri" panose="020F0502020204030204" pitchFamily="34" charset="0"/>
              </a:rPr>
              <a:t>component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But the </a:t>
            </a:r>
            <a:r>
              <a:rPr lang="en-US" dirty="0">
                <a:latin typeface="Calibri" panose="020F0502020204030204" pitchFamily="34" charset="0"/>
              </a:rPr>
              <a:t>facts of global </a:t>
            </a:r>
            <a:r>
              <a:rPr lang="en-US" dirty="0" smtClean="0">
                <a:latin typeface="Calibri" panose="020F0502020204030204" pitchFamily="34" charset="0"/>
              </a:rPr>
              <a:t>interconnectivity are </a:t>
            </a:r>
            <a:r>
              <a:rPr lang="en-US" dirty="0">
                <a:latin typeface="Calibri" panose="020F0502020204030204" pitchFamily="34" charset="0"/>
              </a:rPr>
              <a:t>increasingly hardwired into our culture and values.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The importance of </a:t>
            </a:r>
            <a:r>
              <a:rPr lang="en-US" dirty="0">
                <a:latin typeface="Calibri" panose="020F0502020204030204" pitchFamily="34" charset="0"/>
              </a:rPr>
              <a:t>environmental quality and sustainability is an inescapable part of </a:t>
            </a:r>
            <a:r>
              <a:rPr lang="en-US" dirty="0" smtClean="0">
                <a:latin typeface="Calibri" panose="020F0502020204030204" pitchFamily="34" charset="0"/>
              </a:rPr>
              <a:t>our shared </a:t>
            </a:r>
            <a:r>
              <a:rPr lang="en-US" dirty="0">
                <a:latin typeface="Calibri" panose="020F0502020204030204" pitchFamily="34" charset="0"/>
              </a:rPr>
              <a:t>understanding of how the world </a:t>
            </a:r>
            <a:r>
              <a:rPr lang="en-US" dirty="0" smtClean="0">
                <a:latin typeface="Calibri" panose="020F0502020204030204" pitchFamily="34" charset="0"/>
              </a:rPr>
              <a:t>works.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Preserving the </a:t>
            </a:r>
            <a:r>
              <a:rPr lang="en-US" dirty="0">
                <a:latin typeface="Calibri" panose="020F0502020204030204" pitchFamily="34" charset="0"/>
              </a:rPr>
              <a:t>resources needed to ensure sustenance is a requirement of all </a:t>
            </a:r>
            <a:r>
              <a:rPr lang="en-US" dirty="0" smtClean="0">
                <a:latin typeface="Calibri" panose="020F0502020204030204" pitchFamily="34" charset="0"/>
              </a:rPr>
              <a:t>political processes </a:t>
            </a:r>
            <a:r>
              <a:rPr lang="en-US" dirty="0">
                <a:latin typeface="Calibri" panose="020F0502020204030204" pitchFamily="34" charset="0"/>
              </a:rPr>
              <a:t>and governing </a:t>
            </a:r>
            <a:r>
              <a:rPr lang="en-US" dirty="0" smtClean="0">
                <a:latin typeface="Calibri" panose="020F0502020204030204" pitchFamily="34" charset="0"/>
              </a:rPr>
              <a:t>regimes.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13. The Future of Sustainability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1676400"/>
            <a:ext cx="5943599" cy="434339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Moving towards a cleaner economy requires: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An engaged citizen base.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Flexible policy design.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Accurate science and measurement.</a:t>
            </a:r>
          </a:p>
          <a:p>
            <a:r>
              <a:rPr lang="en-US" sz="2600" dirty="0">
                <a:latin typeface="Calibri" panose="020F0502020204030204" pitchFamily="34" charset="0"/>
              </a:rPr>
              <a:t>Sustainability requires all levels of society – government, the private sector, and citizen participation – in order to succeed and move forward. 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8309"/>
            <a:ext cx="2438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0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13. The Future of Sustainability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key question is how do we get from here to there? How do </a:t>
            </a:r>
            <a:r>
              <a:rPr lang="en-US" dirty="0" smtClean="0">
                <a:latin typeface="Calibri" panose="020F0502020204030204" pitchFamily="34" charset="0"/>
              </a:rPr>
              <a:t>we make </a:t>
            </a:r>
            <a:r>
              <a:rPr lang="en-US" dirty="0">
                <a:latin typeface="Calibri" panose="020F0502020204030204" pitchFamily="34" charset="0"/>
              </a:rPr>
              <a:t>the transition to a renewable, sustainable economy?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Trying </a:t>
            </a:r>
            <a:r>
              <a:rPr lang="en-US" dirty="0">
                <a:latin typeface="Calibri" panose="020F0502020204030204" pitchFamily="34" charset="0"/>
              </a:rPr>
              <a:t>to make people feel guilty for their consumption is a losing strategy.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 positive vision </a:t>
            </a:r>
            <a:r>
              <a:rPr lang="en-US" dirty="0">
                <a:latin typeface="Calibri" panose="020F0502020204030204" pitchFamily="34" charset="0"/>
              </a:rPr>
              <a:t>of a sustainable lifestyle includes entertainment, education, </a:t>
            </a:r>
            <a:r>
              <a:rPr lang="en-US" dirty="0" smtClean="0">
                <a:latin typeface="Calibri" panose="020F0502020204030204" pitchFamily="34" charset="0"/>
              </a:rPr>
              <a:t>creativity, exciting </a:t>
            </a:r>
            <a:r>
              <a:rPr lang="en-US" dirty="0">
                <a:latin typeface="Calibri" panose="020F0502020204030204" pitchFamily="34" charset="0"/>
              </a:rPr>
              <a:t>ideas, </a:t>
            </a:r>
            <a:r>
              <a:rPr lang="en-US" dirty="0" smtClean="0">
                <a:latin typeface="Calibri" panose="020F0502020204030204" pitchFamily="34" charset="0"/>
              </a:rPr>
              <a:t>social </a:t>
            </a:r>
            <a:r>
              <a:rPr lang="en-US" dirty="0">
                <a:latin typeface="Calibri" panose="020F0502020204030204" pitchFamily="34" charset="0"/>
              </a:rPr>
              <a:t>interactions, healthy and flavorful </a:t>
            </a:r>
            <a:r>
              <a:rPr lang="en-US" dirty="0" smtClean="0">
                <a:latin typeface="Calibri" panose="020F0502020204030204" pitchFamily="34" charset="0"/>
              </a:rPr>
              <a:t>food and </a:t>
            </a:r>
            <a:r>
              <a:rPr lang="en-US" dirty="0">
                <a:latin typeface="Calibri" panose="020F0502020204030204" pitchFamily="34" charset="0"/>
              </a:rPr>
              <a:t>drink, exploration</a:t>
            </a:r>
            <a:r>
              <a:rPr lang="en-US" dirty="0" smtClean="0">
                <a:latin typeface="Calibri" panose="020F0502020204030204" pitchFamily="34" charset="0"/>
              </a:rPr>
              <a:t>, fitness </a:t>
            </a:r>
            <a:r>
              <a:rPr lang="en-US" dirty="0">
                <a:latin typeface="Calibri" panose="020F0502020204030204" pitchFamily="34" charset="0"/>
              </a:rPr>
              <a:t>and fun.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While </a:t>
            </a:r>
            <a:r>
              <a:rPr lang="en-US" dirty="0">
                <a:latin typeface="Calibri" panose="020F0502020204030204" pitchFamily="34" charset="0"/>
              </a:rPr>
              <a:t>we need to pay attention to </a:t>
            </a:r>
            <a:r>
              <a:rPr lang="en-US" dirty="0" smtClean="0">
                <a:latin typeface="Calibri" panose="020F0502020204030204" pitchFamily="34" charset="0"/>
              </a:rPr>
              <a:t>the environmental </a:t>
            </a:r>
            <a:r>
              <a:rPr lang="en-US" dirty="0">
                <a:latin typeface="Calibri" panose="020F0502020204030204" pitchFamily="34" charset="0"/>
              </a:rPr>
              <a:t>impact of our lifestyle, we need to understand that it </a:t>
            </a:r>
            <a:r>
              <a:rPr lang="en-US" dirty="0" smtClean="0">
                <a:latin typeface="Calibri" panose="020F0502020204030204" pitchFamily="34" charset="0"/>
              </a:rPr>
              <a:t>will take </a:t>
            </a:r>
            <a:r>
              <a:rPr lang="en-US" dirty="0">
                <a:latin typeface="Calibri" panose="020F0502020204030204" pitchFamily="34" charset="0"/>
              </a:rPr>
              <a:t>a long time to develop sustainable consumption and </a:t>
            </a:r>
            <a:r>
              <a:rPr lang="en-US" dirty="0" smtClean="0">
                <a:latin typeface="Calibri" panose="020F0502020204030204" pitchFamily="34" charset="0"/>
              </a:rPr>
              <a:t>economic growth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http://www.icleiusa.org/library/images-phase1-051308/blog/ca-adaptation-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79" y="4953000"/>
            <a:ext cx="38877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91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13. The Future of Sustainability (cont.)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6324600" cy="4449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The transition to sustainability will require: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Technologies for renewable production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Public policies and organizational practice that use knowledge of environmental impact.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A change in culture, norms and values about consumption and lifestyle.</a:t>
            </a:r>
          </a:p>
          <a:p>
            <a:pPr marL="0" indent="0">
              <a:buNone/>
            </a:pPr>
            <a:r>
              <a:rPr lang="en-US" sz="2600" b="1" i="1" dirty="0" smtClean="0">
                <a:latin typeface="Calibri" panose="020F0502020204030204" pitchFamily="34" charset="0"/>
              </a:rPr>
              <a:t>Technological change results in economic change that in turn causes social change; social change creates a context for political change. </a:t>
            </a:r>
            <a:endParaRPr lang="en-US" sz="2600" b="1" i="1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10681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3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1. What is Sustainability Management? (cont.)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sustainability perspective is an effort to use management, design, engineering and public policy to make economic production and consumption efficient and effective – enabling continued productive use of our natural resources and long-term growth.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It is </a:t>
            </a:r>
            <a:r>
              <a:rPr lang="en-US" dirty="0">
                <a:latin typeface="Calibri" panose="020F0502020204030204" pitchFamily="34" charset="0"/>
              </a:rPr>
              <a:t>time to get over the outmoded ideological framework of the environmental era.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There </a:t>
            </a:r>
            <a:r>
              <a:rPr lang="en-US" dirty="0">
                <a:latin typeface="Calibri" panose="020F0502020204030204" pitchFamily="34" charset="0"/>
              </a:rPr>
              <a:t>is no trade-off between environment and economic development.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://4.bp.blogspot.com/-2SQqGdaAWb0/UCE6xFe1h5I/AAAAAAAAAGc/xpEy_hQi4nk/s1600/green-recycling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90" y="4897438"/>
            <a:ext cx="1806220" cy="1595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1. What is Sustainability Management</a:t>
            </a:r>
            <a:r>
              <a:rPr lang="en-US" sz="3600" dirty="0">
                <a:latin typeface="Calibri" panose="020F0502020204030204" pitchFamily="34" charset="0"/>
              </a:rPr>
              <a:t>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200" dirty="0">
                <a:latin typeface="Calibri" panose="020F0502020204030204" pitchFamily="34" charset="0"/>
              </a:rPr>
              <a:t>Sustainability is simply the latest step in the past century's evolution of the field of organizational management.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>
                <a:latin typeface="Calibri" panose="020F0502020204030204" pitchFamily="34" charset="0"/>
              </a:rPr>
              <a:t>Traditional managers were concerned with financial, human resource, and information management, production processes, strategy and marketing.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200" dirty="0" smtClean="0">
                <a:latin typeface="Calibri" panose="020F0502020204030204" pitchFamily="34" charset="0"/>
              </a:rPr>
              <a:t>Today's </a:t>
            </a:r>
            <a:r>
              <a:rPr lang="en-US" sz="2200" dirty="0">
                <a:latin typeface="Calibri" panose="020F0502020204030204" pitchFamily="34" charset="0"/>
              </a:rPr>
              <a:t>managers must also pay attention to the use and cost of natural resources, the cost of waste production and disposal and the environmental impact of organizational outputs and waste.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>
                <a:latin typeface="Calibri" panose="020F0502020204030204" pitchFamily="34" charset="0"/>
              </a:rPr>
              <a:t>These </a:t>
            </a:r>
            <a:r>
              <a:rPr lang="en-US" sz="1800" b="1" i="1" dirty="0">
                <a:latin typeface="Calibri" panose="020F0502020204030204" pitchFamily="34" charset="0"/>
              </a:rPr>
              <a:t>physical dimensions of sustainability </a:t>
            </a:r>
            <a:r>
              <a:rPr lang="en-US" sz="1800" dirty="0">
                <a:latin typeface="Calibri" panose="020F0502020204030204" pitchFamily="34" charset="0"/>
              </a:rPr>
              <a:t>can no longer be ignored.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>
                <a:latin typeface="Calibri" panose="020F0502020204030204" pitchFamily="34" charset="0"/>
              </a:rPr>
              <a:t>They </a:t>
            </a:r>
            <a:r>
              <a:rPr lang="en-US" sz="1800" dirty="0" smtClean="0">
                <a:latin typeface="Calibri" panose="020F0502020204030204" pitchFamily="34" charset="0"/>
              </a:rPr>
              <a:t>are an </a:t>
            </a:r>
            <a:r>
              <a:rPr lang="en-US" sz="1800" dirty="0">
                <a:latin typeface="Calibri" panose="020F0502020204030204" pitchFamily="34" charset="0"/>
              </a:rPr>
              <a:t>increasing percentage of an organization's cost structure.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200" dirty="0" smtClean="0">
                <a:latin typeface="Calibri" panose="020F0502020204030204" pitchFamily="34" charset="0"/>
              </a:rPr>
              <a:t>We need to invest resources in earth observation, technology, organizational capacity and </a:t>
            </a:r>
            <a:r>
              <a:rPr lang="en-US" sz="2200" b="1" i="1" dirty="0" smtClean="0">
                <a:latin typeface="Calibri" panose="020F0502020204030204" pitchFamily="34" charset="0"/>
              </a:rPr>
              <a:t>public policy </a:t>
            </a:r>
            <a:r>
              <a:rPr lang="en-US" sz="2200" dirty="0" smtClean="0">
                <a:latin typeface="Calibri" panose="020F0502020204030204" pitchFamily="34" charset="0"/>
              </a:rPr>
              <a:t>to build our capacity to produce enough food, energy, water, air and biological necessities required to maintain a healthy planet.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2. </a:t>
            </a:r>
            <a:r>
              <a:rPr lang="en-US" sz="3600" dirty="0" smtClean="0">
                <a:latin typeface="Calibri" panose="020F0502020204030204" pitchFamily="34" charset="0"/>
              </a:rPr>
              <a:t>Is </a:t>
            </a:r>
            <a:r>
              <a:rPr lang="en-US" sz="3600" dirty="0">
                <a:latin typeface="Calibri" panose="020F0502020204030204" pitchFamily="34" charset="0"/>
              </a:rPr>
              <a:t>It Feasible? Can We Manage Our Way to Sustainability?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200" dirty="0">
                <a:latin typeface="Calibri" panose="020F0502020204030204" pitchFamily="34" charset="0"/>
              </a:rPr>
              <a:t>Is there enough capacity to produce the food, energy, water, air and biological necessities required to sustain human life while maintaining a healthy planet?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200" dirty="0">
                <a:latin typeface="Calibri" panose="020F0502020204030204" pitchFamily="34" charset="0"/>
              </a:rPr>
              <a:t>Managing the planet is beyond our current capacity.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>
                <a:latin typeface="Calibri" panose="020F0502020204030204" pitchFamily="34" charset="0"/>
              </a:rPr>
              <a:t>But the goal of the field of sustainability management is to develop the ability to do so.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200" dirty="0">
                <a:latin typeface="Calibri" panose="020F0502020204030204" pitchFamily="34" charset="0"/>
              </a:rPr>
              <a:t>We need sufficient: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>
                <a:latin typeface="Calibri" panose="020F0502020204030204" pitchFamily="34" charset="0"/>
              </a:rPr>
              <a:t>Natural resources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>
                <a:latin typeface="Calibri" panose="020F0502020204030204" pitchFamily="34" charset="0"/>
              </a:rPr>
              <a:t>Technology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>
                <a:latin typeface="Calibri" panose="020F0502020204030204" pitchFamily="34" charset="0"/>
              </a:rPr>
              <a:t>Management and 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>
                <a:latin typeface="Calibri" panose="020F0502020204030204" pitchFamily="34" charset="0"/>
              </a:rPr>
              <a:t>Organizational capacity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7" descr="C:\Users\es2600\AppData\Local\Microsoft\Windows\Temporary Internet Files\Content.IE5\POSLAHR2\MP9004372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810000"/>
            <a:ext cx="3276600" cy="218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3. </a:t>
            </a:r>
            <a:r>
              <a:rPr lang="en-US" sz="3600" dirty="0">
                <a:latin typeface="Calibri" panose="020F0502020204030204" pitchFamily="34" charset="0"/>
              </a:rPr>
              <a:t>What are the Prerequisites of Sustainability?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9906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>
                <a:latin typeface="Calibri" panose="020F0502020204030204" pitchFamily="34" charset="0"/>
              </a:rPr>
              <a:t>We have the potential to begin a sustainable, green economic era if we meet the following prerequisites: 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01E5-F3F6-4E92-A40B-4C3CE0A1FC0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29923" y="2973162"/>
            <a:ext cx="608547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9DD9">
                  <a:lumMod val="50000"/>
                </a:srgbClr>
              </a:buClr>
              <a:buSzPct val="85000"/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4617B"/>
                </a:solidFill>
                <a:latin typeface="Calibri" panose="020F0502020204030204" pitchFamily="34" charset="0"/>
              </a:rPr>
              <a:t>Peace</a:t>
            </a:r>
            <a:r>
              <a:rPr lang="en-US" sz="2400" b="1" dirty="0">
                <a:solidFill>
                  <a:srgbClr val="04617B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4617B"/>
                </a:solidFill>
                <a:latin typeface="Calibri" panose="020F0502020204030204" pitchFamily="34" charset="0"/>
              </a:rPr>
              <a:t>we must reduce the destructive elements of competition between nations and people. </a:t>
            </a:r>
          </a:p>
          <a:p>
            <a:pPr marL="742950" lvl="1" indent="-285750">
              <a:spcBef>
                <a:spcPct val="20000"/>
              </a:spcBef>
              <a:buClr>
                <a:srgbClr val="009DD9">
                  <a:lumMod val="50000"/>
                </a:srgbClr>
              </a:buClr>
              <a:buSzPct val="85000"/>
              <a:buFont typeface="Courier New" pitchFamily="49" charset="0"/>
              <a:buChar char="o"/>
            </a:pPr>
            <a:r>
              <a:rPr lang="en-US" sz="2400" b="1" dirty="0">
                <a:solidFill>
                  <a:srgbClr val="04617B"/>
                </a:solidFill>
                <a:latin typeface="Calibri" panose="020F0502020204030204" pitchFamily="34" charset="0"/>
              </a:rPr>
              <a:t>Population and </a:t>
            </a:r>
            <a:r>
              <a:rPr lang="en-US" sz="2400" b="1" dirty="0" smtClean="0">
                <a:solidFill>
                  <a:srgbClr val="04617B"/>
                </a:solidFill>
                <a:latin typeface="Calibri" panose="020F0502020204030204" pitchFamily="34" charset="0"/>
              </a:rPr>
              <a:t>Poverty: </a:t>
            </a:r>
            <a:r>
              <a:rPr lang="en-US" sz="24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ending </a:t>
            </a:r>
            <a:r>
              <a:rPr lang="en-US" sz="2400" dirty="0">
                <a:solidFill>
                  <a:srgbClr val="04617B"/>
                </a:solidFill>
                <a:latin typeface="Calibri" panose="020F0502020204030204" pitchFamily="34" charset="0"/>
              </a:rPr>
              <a:t>poverty would end population growth and reduce the environmental stress caused by overpopulation. </a:t>
            </a:r>
          </a:p>
        </p:txBody>
      </p:sp>
      <p:pic>
        <p:nvPicPr>
          <p:cNvPr id="8" name="Picture 3" descr="C:\Documents and Settings\ael2133\Local Settings\Temporary Internet Files\Content.IE5\5YGA1ZT8\MC9004332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55218"/>
            <a:ext cx="238542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marL="596646" indent="-514350"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Calibri" panose="020F0502020204030204" pitchFamily="34" charset="0"/>
              </a:rPr>
              <a:t>    </a:t>
            </a:r>
            <a:r>
              <a:rPr lang="en-US" sz="3600" dirty="0">
                <a:latin typeface="Calibri" panose="020F0502020204030204" pitchFamily="34" charset="0"/>
              </a:rPr>
              <a:t>3</a:t>
            </a:r>
            <a:r>
              <a:rPr lang="en-US" sz="3600" dirty="0" smtClean="0">
                <a:latin typeface="Calibri" panose="020F0502020204030204" pitchFamily="34" charset="0"/>
              </a:rPr>
              <a:t>. What are the Prerequisites of Sustainability? (cont.)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836735"/>
            <a:ext cx="8077200" cy="26590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Calibri" panose="020F0502020204030204" pitchFamily="34" charset="0"/>
              </a:rPr>
              <a:t>Energy: </a:t>
            </a:r>
            <a:r>
              <a:rPr lang="en-US" dirty="0" smtClean="0">
                <a:latin typeface="Calibri" panose="020F0502020204030204" pitchFamily="34" charset="0"/>
              </a:rPr>
              <a:t>develop a renewable, non-fossil fuel-based energy economy in order to reduce damage to the ecosphere.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Calibri" panose="020F0502020204030204" pitchFamily="34" charset="0"/>
              </a:rPr>
              <a:t>Ecological Footprint: </a:t>
            </a:r>
            <a:r>
              <a:rPr lang="en-US" dirty="0" smtClean="0">
                <a:latin typeface="Calibri" panose="020F0502020204030204" pitchFamily="34" charset="0"/>
              </a:rPr>
              <a:t>learn how to reduce the damage we do to our environment.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Most of the world’s population now lives in cities. This might help us preserve surrounding natural environments.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wind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56124"/>
            <a:ext cx="3505200" cy="193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820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. What are the Technical, Managerial, and Political Challenges of Sustainability?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5025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We need new technologies for:</a:t>
            </a:r>
          </a:p>
          <a:p>
            <a:pPr lvl="1" eaLnBrk="1" hangingPunct="1"/>
            <a:r>
              <a:rPr lang="en-US" b="1" dirty="0" smtClean="0">
                <a:latin typeface="Calibri" panose="020F0502020204030204" pitchFamily="34" charset="0"/>
              </a:rPr>
              <a:t>Water: </a:t>
            </a:r>
            <a:r>
              <a:rPr lang="en-US" dirty="0" smtClean="0">
                <a:latin typeface="Calibri" panose="020F0502020204030204" pitchFamily="34" charset="0"/>
              </a:rPr>
              <a:t>an increasingly rare resource that must be distributed, processed and used efficiently.</a:t>
            </a:r>
          </a:p>
          <a:p>
            <a:pPr lvl="1" eaLnBrk="1" hangingPunct="1"/>
            <a:r>
              <a:rPr lang="en-US" b="1" dirty="0" smtClean="0">
                <a:latin typeface="Calibri" panose="020F0502020204030204" pitchFamily="34" charset="0"/>
              </a:rPr>
              <a:t>Waste: </a:t>
            </a:r>
            <a:r>
              <a:rPr lang="en-US" dirty="0" smtClean="0">
                <a:latin typeface="Calibri" panose="020F0502020204030204" pitchFamily="34" charset="0"/>
              </a:rPr>
              <a:t>we must learn to clean sewage and other waste, treating it as a reusable commodity instead of as a residue.</a:t>
            </a:r>
          </a:p>
          <a:p>
            <a:pPr lvl="1" eaLnBrk="1" hangingPunct="1"/>
            <a:r>
              <a:rPr lang="en-US" b="1" dirty="0" smtClean="0">
                <a:latin typeface="Calibri" panose="020F0502020204030204" pitchFamily="34" charset="0"/>
              </a:rPr>
              <a:t>Food: </a:t>
            </a:r>
            <a:r>
              <a:rPr lang="en-US" dirty="0" smtClean="0">
                <a:latin typeface="Calibri" panose="020F0502020204030204" pitchFamily="34" charset="0"/>
              </a:rPr>
              <a:t>must be mass-produced while retaining the capacity for re-growth and regeneration.</a:t>
            </a:r>
          </a:p>
          <a:p>
            <a:pPr lvl="1" eaLnBrk="1" hangingPunct="1"/>
            <a:r>
              <a:rPr lang="en-US" b="1" dirty="0" smtClean="0">
                <a:latin typeface="Calibri" panose="020F0502020204030204" pitchFamily="34" charset="0"/>
              </a:rPr>
              <a:t>Energy: </a:t>
            </a:r>
            <a:r>
              <a:rPr lang="en-US" dirty="0" smtClean="0">
                <a:latin typeface="Calibri" panose="020F0502020204030204" pitchFamily="34" charset="0"/>
              </a:rPr>
              <a:t>solar or nuclear energy. 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3085-5A32-4EF9-9214-CC194560DA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C:\Users\es2600\AppData\Local\Microsoft\Windows\Temporary Internet Files\Content.IE5\POSLAHR2\MC9004378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00" y="4493194"/>
            <a:ext cx="1635300" cy="18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83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2550</Words>
  <Application>Microsoft Office PowerPoint</Application>
  <PresentationFormat>On-screen Show (4:3)</PresentationFormat>
  <Paragraphs>287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Bodoni MT Condensed</vt:lpstr>
      <vt:lpstr>Calibri</vt:lpstr>
      <vt:lpstr>Courier New</vt:lpstr>
      <vt:lpstr>Franklin Gothic Book</vt:lpstr>
      <vt:lpstr>Wingdings</vt:lpstr>
      <vt:lpstr>Wingdings 2</vt:lpstr>
      <vt:lpstr>Decatur</vt:lpstr>
      <vt:lpstr>Sustainability Policy and Management</vt:lpstr>
      <vt:lpstr>Today We Will Discuss: </vt:lpstr>
      <vt:lpstr>1. What is Sustainability Management?</vt:lpstr>
      <vt:lpstr>1. What is Sustainability Management? (cont.)</vt:lpstr>
      <vt:lpstr>1. What is Sustainability Management? (cont.)</vt:lpstr>
      <vt:lpstr>2. Is It Feasible? Can We Manage Our Way to Sustainability?</vt:lpstr>
      <vt:lpstr>3. What are the Prerequisites of Sustainability?</vt:lpstr>
      <vt:lpstr>    3. What are the Prerequisites of Sustainability? (cont.)</vt:lpstr>
      <vt:lpstr>4. What are the Technical, Managerial, and Political Challenges of Sustainability?</vt:lpstr>
      <vt:lpstr>4. What are the Technical, Managerial, and Political Challenges of Sustainability? (cont.) </vt:lpstr>
      <vt:lpstr>4. What are the Technical, Managerial, and Political Challenges of Sustainability? (cont.) </vt:lpstr>
      <vt:lpstr>4. What are the Technical, Managerial, and Political Challenges of Sustainability? (cont.) </vt:lpstr>
      <vt:lpstr>4. What are the Technical, Managerial, and Political Challenges of Sustainability? (cont.) </vt:lpstr>
      <vt:lpstr>4. What are the Technical, Managerial, and Political Challenges of Sustainability? (Continued) </vt:lpstr>
      <vt:lpstr>5. What are the Fundamental Issues of Sustainability?</vt:lpstr>
      <vt:lpstr>6. Why Do We Need Sustainability Policy?</vt:lpstr>
      <vt:lpstr>6. Why Do We Need Sustainability Policy? (cont.)</vt:lpstr>
      <vt:lpstr>6. Why Do We Need Sustainability Policy? (cont.)</vt:lpstr>
      <vt:lpstr>7. What is the role of government?</vt:lpstr>
      <vt:lpstr>7. What is the role of government? (cont.)</vt:lpstr>
      <vt:lpstr>8. Policy Levers: The Federal Level</vt:lpstr>
      <vt:lpstr>8. Policy Levers: The Federal Level (cont.)</vt:lpstr>
      <vt:lpstr>9. Policy Levers: The Regional Level</vt:lpstr>
      <vt:lpstr>9. Policy Levers: The Local Level</vt:lpstr>
      <vt:lpstr>10. Policy Levers: The Local Level (cont.)</vt:lpstr>
      <vt:lpstr>10. Policy Levers: The Local Level (cont.)</vt:lpstr>
      <vt:lpstr>11. Sustainability Metrics</vt:lpstr>
      <vt:lpstr>11. Sustainability Metrics (cont.)</vt:lpstr>
      <vt:lpstr>12. The Politics of Sustainability</vt:lpstr>
      <vt:lpstr>12. The Politics of Sustainability (cont.)</vt:lpstr>
      <vt:lpstr>13. The Future of Sustainability (cont.)</vt:lpstr>
      <vt:lpstr>13. The Future of Sustainability (cont.)</vt:lpstr>
      <vt:lpstr>13. The Future of Sustainability (cont.)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Martinez</dc:creator>
  <cp:lastModifiedBy>Steve Cohen</cp:lastModifiedBy>
  <cp:revision>243</cp:revision>
  <dcterms:created xsi:type="dcterms:W3CDTF">2014-08-29T13:54:02Z</dcterms:created>
  <dcterms:modified xsi:type="dcterms:W3CDTF">2015-04-20T17:48:05Z</dcterms:modified>
</cp:coreProperties>
</file>