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13" r:id="rId2"/>
    <p:sldMasterId id="2147483725" r:id="rId3"/>
  </p:sldMasterIdLst>
  <p:notesMasterIdLst>
    <p:notesMasterId r:id="rId58"/>
  </p:notesMasterIdLst>
  <p:handoutMasterIdLst>
    <p:handoutMasterId r:id="rId59"/>
  </p:handoutMasterIdLst>
  <p:sldIdLst>
    <p:sldId id="256" r:id="rId4"/>
    <p:sldId id="342" r:id="rId5"/>
    <p:sldId id="331" r:id="rId6"/>
    <p:sldId id="351" r:id="rId7"/>
    <p:sldId id="352" r:id="rId8"/>
    <p:sldId id="353" r:id="rId9"/>
    <p:sldId id="354" r:id="rId10"/>
    <p:sldId id="346" r:id="rId11"/>
    <p:sldId id="360" r:id="rId12"/>
    <p:sldId id="359" r:id="rId13"/>
    <p:sldId id="358" r:id="rId14"/>
    <p:sldId id="355" r:id="rId15"/>
    <p:sldId id="356" r:id="rId16"/>
    <p:sldId id="357" r:id="rId17"/>
    <p:sldId id="330" r:id="rId18"/>
    <p:sldId id="310" r:id="rId19"/>
    <p:sldId id="311" r:id="rId20"/>
    <p:sldId id="312" r:id="rId21"/>
    <p:sldId id="314" r:id="rId22"/>
    <p:sldId id="361" r:id="rId23"/>
    <p:sldId id="370" r:id="rId24"/>
    <p:sldId id="332" r:id="rId25"/>
    <p:sldId id="316" r:id="rId26"/>
    <p:sldId id="317" r:id="rId27"/>
    <p:sldId id="318" r:id="rId28"/>
    <p:sldId id="339" r:id="rId29"/>
    <p:sldId id="326" r:id="rId30"/>
    <p:sldId id="320" r:id="rId31"/>
    <p:sldId id="321" r:id="rId32"/>
    <p:sldId id="322" r:id="rId33"/>
    <p:sldId id="347" r:id="rId34"/>
    <p:sldId id="336" r:id="rId35"/>
    <p:sldId id="340" r:id="rId36"/>
    <p:sldId id="272" r:id="rId37"/>
    <p:sldId id="344" r:id="rId38"/>
    <p:sldId id="343" r:id="rId39"/>
    <p:sldId id="274" r:id="rId40"/>
    <p:sldId id="341" r:id="rId41"/>
    <p:sldId id="276" r:id="rId42"/>
    <p:sldId id="257" r:id="rId43"/>
    <p:sldId id="264" r:id="rId44"/>
    <p:sldId id="362" r:id="rId45"/>
    <p:sldId id="265" r:id="rId46"/>
    <p:sldId id="266" r:id="rId47"/>
    <p:sldId id="267" r:id="rId48"/>
    <p:sldId id="268" r:id="rId49"/>
    <p:sldId id="269" r:id="rId50"/>
    <p:sldId id="270" r:id="rId51"/>
    <p:sldId id="363" r:id="rId52"/>
    <p:sldId id="364" r:id="rId53"/>
    <p:sldId id="365" r:id="rId54"/>
    <p:sldId id="366" r:id="rId55"/>
    <p:sldId id="368" r:id="rId56"/>
    <p:sldId id="36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95CD-B5B8-C34A-9356-6E69F332BEEE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BF7A-D143-7F4D-A18D-F637B826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0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9F83-BB76-F240-9759-88E34DFB6EA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D0FB-343D-7D49-8A73-8C5EA35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A6FD91-9D67-934A-8335-B65AB3E382D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5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B2C5A7-B13F-9944-8297-E5B6F51D353D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1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8B28F-DB61-9D4F-809F-16EE8AD98BE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785A82-FDED-0340-A74D-1021BD45BE8A}" type="slidenum">
              <a:rPr lang="en-US" sz="1200">
                <a:latin typeface="Times New Roman" charset="0"/>
              </a:rPr>
              <a:pPr algn="r" eaLnBrk="1" hangingPunct="1"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60216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0484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7583E3-F73C-E041-9ADE-2BF464F072B6}" type="slidenum">
              <a:rPr lang="en-US" sz="1200">
                <a:latin typeface="Times New Roman" charset="0"/>
              </a:rPr>
              <a:pPr eaLnBrk="1" hangingPunct="1"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3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C51B35-2B6D-5140-ADA1-D1A098F79CA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64565E-C2B6-8648-8E4E-028A9077B9E6}" type="slidenum">
              <a:rPr lang="en-US" sz="1200">
                <a:latin typeface="Times New Roman" charset="0"/>
              </a:rPr>
              <a:pPr eaLnBrk="1" hangingPunct="1"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Upgrading seems to take place when firms face competitive pressure and upgrade to survive</a:t>
            </a:r>
          </a:p>
        </p:txBody>
      </p:sp>
    </p:spTree>
    <p:extLst>
      <p:ext uri="{BB962C8B-B14F-4D97-AF65-F5344CB8AC3E}">
        <p14:creationId xmlns:p14="http://schemas.microsoft.com/office/powerpoint/2010/main" val="248639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68287-3FD2-6E49-A296-6E32F768561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9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1420E-4056-904D-935D-23D0199235B4}" type="datetime1">
              <a:rPr lang="en-US" smtClean="0"/>
              <a:t>4/29/2015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8D0D1-E119-A748-95FB-BA90010AC68E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F2ECA-BBF5-8E45-9CE2-C1DB3249C7FF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B62D-D14E-7342-92D5-BF2BD90DD4C4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A379-CEFA-3D43-B925-10DA20434287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2BBA-FCAB-264C-9B87-0216B74E944F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1B80-92A2-4B41-A5BE-08759C7D6A6C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D459-20E8-9A4F-A384-68DCE302BBA6}" type="datetime1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8F3D-048A-7B4E-9779-04DCF5A2F8C2}" type="datetime1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9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2CE1-1459-424C-B517-FF78ADC8CD01}" type="datetime1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74B3-E1ED-B048-B426-EA668CE191FE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095BF-47D5-EB46-A1CD-674FCBEC5C18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0E3D-272D-834E-A63E-67F823A44608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4115-ACCF-F043-824B-DACAF206FF47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DE4-8AB9-3C4A-8D57-483AFD55100B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6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0E-4056-904D-935D-23D0199235B4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5BF-47D5-EB46-A1CD-674FCBEC5C18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F83D-923C-5A4F-AD0F-98F8DF8A3E8D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49FA-7ACD-1840-87A6-BD8551C473C9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2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7A70-8810-2142-AD88-B84EFA259FF5}" type="datetime1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8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5C96-A319-8A45-B9EC-B2D8F0F06FAA}" type="datetime1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DB5-9D67-8F49-87B8-B9A8D4BA845C}" type="datetime1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5F83D-923C-5A4F-AD0F-98F8DF8A3E8D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4E6F-AB54-8444-BB33-D8FB708AE97D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18DC-2D8E-CE4B-B7AD-128E79D02D84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7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D0D1-E119-A748-95FB-BA90010AC68E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2ECA-BBF5-8E45-9CE2-C1DB3249C7FF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D49FA-7ACD-1840-87A6-BD8551C473C9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07A70-8810-2142-AD88-B84EFA259FF5}" type="datetime1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5C96-A319-8A45-B9EC-B2D8F0F06FAA}" type="datetime1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BBDB5-9D67-8F49-87B8-B9A8D4BA845C}" type="datetime1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94E6F-AB54-8444-BB33-D8FB708AE97D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118DC-2D8E-CE4B-B7AD-128E79D02D84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5756B9-5115-6B4A-ADEE-AFBD15172F23}" type="datetime1">
              <a:rPr lang="en-US" smtClean="0"/>
              <a:t>4/29/2015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2B43-C3B9-E64D-981D-69BF2123F64F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56B9-5115-6B4A-ADEE-AFBD15172F23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B884-C307-C54F-9AF2-D34199C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533" y="918168"/>
            <a:ext cx="7968293" cy="1472184"/>
          </a:xfrm>
        </p:spPr>
        <p:txBody>
          <a:bodyPr/>
          <a:lstStyle/>
          <a:p>
            <a:r>
              <a:rPr lang="en-US" dirty="0" smtClean="0"/>
              <a:t>Growth, Innovation and Upgrading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631643"/>
            <a:ext cx="7406640" cy="1752600"/>
          </a:xfrm>
        </p:spPr>
        <p:txBody>
          <a:bodyPr/>
          <a:lstStyle/>
          <a:p>
            <a:r>
              <a:rPr lang="en-US" dirty="0" smtClean="0"/>
              <a:t>Professor Arvid Lukauskas</a:t>
            </a:r>
          </a:p>
          <a:p>
            <a:r>
              <a:rPr lang="en-US" dirty="0" smtClean="0"/>
              <a:t>Columbia University</a:t>
            </a:r>
          </a:p>
          <a:p>
            <a:r>
              <a:rPr lang="en-US" dirty="0" smtClean="0"/>
              <a:t>29 April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4875" y="331984"/>
            <a:ext cx="708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“Constructing a Prosperous and Sustainable Post-Conflict Society in Colombia”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74" y="4384243"/>
            <a:ext cx="2901812" cy="20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0500"/>
            <a:ext cx="6629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533400"/>
            <a:ext cx="662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68" y="304800"/>
            <a:ext cx="8001000" cy="762000"/>
          </a:xfrm>
        </p:spPr>
        <p:txBody>
          <a:bodyPr/>
          <a:lstStyle/>
          <a:p>
            <a:pPr algn="ctr"/>
            <a:r>
              <a:rPr lang="en-US" dirty="0">
                <a:ea typeface="ＭＳ Ｐゴシック" charset="0"/>
                <a:cs typeface="ＭＳ Ｐゴシック" charset="0"/>
              </a:rPr>
              <a:t>Industrial Upgrading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151394" y="1286319"/>
            <a:ext cx="7772400" cy="4797486"/>
          </a:xfrm>
        </p:spPr>
        <p:txBody>
          <a:bodyPr>
            <a:normAutofit/>
          </a:bodyPr>
          <a:lstStyle/>
          <a:p>
            <a:pPr>
              <a:buClr>
                <a:srgbClr val="274E75"/>
              </a:buClr>
              <a:buFont typeface="Wingdings" charset="0"/>
              <a:buChar char="Ø"/>
            </a:pPr>
            <a:r>
              <a:rPr lang="en-US" sz="28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More countries are vying for the same goods and services markets</a:t>
            </a:r>
          </a:p>
          <a:p>
            <a:pPr lvl="1">
              <a:buClr>
                <a:srgbClr val="274E75"/>
              </a:buClr>
              <a:buFont typeface="Wingdings" charset="0"/>
              <a:buChar char="Ø"/>
            </a:pP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Lower 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costs and better communication enable new entrants</a:t>
            </a:r>
          </a:p>
          <a:p>
            <a:pPr lvl="1">
              <a:buClr>
                <a:srgbClr val="274E75"/>
              </a:buClr>
              <a:buFont typeface="Wingdings" charset="0"/>
              <a:buChar char="Ø"/>
            </a:pP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Quick diffusion of technology and an ever shorter product life cycle</a:t>
            </a:r>
          </a:p>
          <a:p>
            <a:pPr lvl="1">
              <a:buClr>
                <a:srgbClr val="274E75"/>
              </a:buClr>
              <a:buFont typeface="Wingdings" charset="0"/>
              <a:buChar char="Ø"/>
            </a:pP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Intense competition for investment 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funds</a:t>
            </a:r>
          </a:p>
          <a:p>
            <a:pPr>
              <a:buClr>
                <a:srgbClr val="274E75"/>
              </a:buClr>
              <a:buFont typeface="Wingdings" charset="0"/>
              <a:buChar char="Ø"/>
            </a:pPr>
            <a:r>
              <a:rPr lang="en-US" sz="28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This creates the need to move into new sectors</a:t>
            </a:r>
            <a:endParaRPr lang="en-US" sz="2800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D29EB-7368-8546-992C-5A31B58E5F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Upgrading?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74E75"/>
              </a:buClr>
              <a:buFont typeface="Wingdings" charset="0"/>
              <a:buChar char="Ø"/>
            </a:pPr>
            <a:r>
              <a:rPr lang="en-US" sz="24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Upgrading is moving </a:t>
            </a:r>
            <a:r>
              <a:rPr lang="en-US" sz="2400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up the value-added ladder</a:t>
            </a:r>
            <a:endParaRPr lang="en-US" sz="2400" dirty="0">
              <a:solidFill>
                <a:srgbClr val="40404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11480" lvl="1" indent="0">
              <a:buClr>
                <a:srgbClr val="274E75"/>
              </a:buClr>
              <a:buNone/>
            </a:pP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2200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&gt; Primary products</a:t>
            </a:r>
          </a:p>
          <a:p>
            <a:pPr marL="411480" lvl="1" indent="0">
              <a:buClr>
                <a:srgbClr val="274E75"/>
              </a:buClr>
              <a:buNone/>
            </a:pPr>
            <a:r>
              <a:rPr lang="en-US" sz="2200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=&gt; Labor</a:t>
            </a: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-intensive activities</a:t>
            </a:r>
          </a:p>
          <a:p>
            <a:pPr marL="411480" lvl="1" indent="0">
              <a:buClr>
                <a:srgbClr val="274E75"/>
              </a:buClr>
              <a:buNone/>
            </a:pP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=&gt; </a:t>
            </a:r>
            <a:r>
              <a:rPr lang="en-US" sz="2200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More </a:t>
            </a: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integrated, capital-intensive manufacturing</a:t>
            </a:r>
          </a:p>
          <a:p>
            <a:pPr marL="411480" lvl="1" indent="0">
              <a:buClr>
                <a:srgbClr val="274E75"/>
              </a:buClr>
              <a:buNone/>
            </a:pP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=&gt; M</a:t>
            </a:r>
            <a:r>
              <a:rPr lang="en-US" sz="2200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ost </a:t>
            </a:r>
            <a:r>
              <a:rPr lang="en-US" sz="2200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profitable skill- and knowledge-intensive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>
                <a:latin typeface="Times New Roman" charset="0"/>
              </a:rPr>
              <a:t>Upgrading and Competitiveness</a:t>
            </a:r>
            <a:br>
              <a:rPr lang="en-US" dirty="0" smtClean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endParaRPr lang="en-US" dirty="0" smtClean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879986"/>
          </a:xfrm>
        </p:spPr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en-US" sz="2600" dirty="0">
                <a:latin typeface="Arial" charset="0"/>
              </a:rPr>
              <a:t>A nation’s long-term growth </a:t>
            </a:r>
            <a:r>
              <a:rPr lang="en-US" sz="2600" dirty="0" smtClean="0">
                <a:latin typeface="Arial" charset="0"/>
              </a:rPr>
              <a:t>requires firms to</a:t>
            </a:r>
            <a:r>
              <a:rPr lang="en-US" dirty="0" smtClean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  <a:p>
            <a:pPr marL="617220" lvl="1" indent="-342900"/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elentlessly </a:t>
            </a:r>
            <a:r>
              <a:rPr lang="en-US" dirty="0">
                <a:latin typeface="Arial" charset="0"/>
              </a:rPr>
              <a:t>improve productivity in existing industries </a:t>
            </a:r>
          </a:p>
          <a:p>
            <a:pPr marL="617220" lvl="1" indent="-342900"/>
            <a:r>
              <a:rPr lang="en-US" dirty="0">
                <a:latin typeface="Arial" charset="0"/>
              </a:rPr>
              <a:t>Acquire the necessary capabilities to compete in increasingly sophisticated industry segments</a:t>
            </a:r>
          </a:p>
          <a:p>
            <a:pPr marL="864108" lvl="2" indent="-342900"/>
            <a:r>
              <a:rPr lang="en-US" dirty="0">
                <a:latin typeface="Arial" charset="0"/>
              </a:rPr>
              <a:t>Productivity is generally high in this segments</a:t>
            </a:r>
          </a:p>
          <a:p>
            <a:pPr marL="617220" lvl="1" indent="-342900"/>
            <a:r>
              <a:rPr lang="en-US" dirty="0">
                <a:latin typeface="Arial" charset="0"/>
              </a:rPr>
              <a:t>Develop the capability to compete in entirely new, sophisticated industries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08" y="1524000"/>
            <a:ext cx="34036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9608" y="4068398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Michael 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146" b="131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Innovation?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Innovation is developing products, processes, designs, means of organization or delivery that are completely new or new for the </a:t>
            </a:r>
            <a:r>
              <a:rPr lang="en-US" sz="3200" dirty="0" smtClean="0">
                <a:latin typeface="Arial" charset="0"/>
              </a:rPr>
              <a:t>nations</a:t>
            </a:r>
            <a:r>
              <a:rPr lang="en-US" dirty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or </a:t>
            </a:r>
            <a:r>
              <a:rPr lang="en-US" sz="3200" dirty="0">
                <a:latin typeface="Arial" charset="0"/>
              </a:rPr>
              <a:t>firms </a:t>
            </a:r>
            <a:r>
              <a:rPr lang="en-US" dirty="0" smtClean="0">
                <a:latin typeface="Arial" charset="0"/>
              </a:rPr>
              <a:t>that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use it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Sources of Innovation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Firm research and development (R&amp;D)</a:t>
            </a:r>
          </a:p>
          <a:p>
            <a:r>
              <a:rPr lang="en-US" dirty="0">
                <a:latin typeface="Arial" charset="0"/>
              </a:rPr>
              <a:t>Contract R&amp;D from government, university, or private </a:t>
            </a:r>
            <a:r>
              <a:rPr lang="en-US" dirty="0" smtClean="0">
                <a:latin typeface="Arial" charset="0"/>
              </a:rPr>
              <a:t>labs</a:t>
            </a:r>
          </a:p>
          <a:p>
            <a:r>
              <a:rPr lang="en-US" dirty="0" smtClean="0">
                <a:latin typeface="Arial" charset="0"/>
              </a:rPr>
              <a:t>Sub-contracting and licensing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Competitors (via ideas, personnel, products)</a:t>
            </a:r>
          </a:p>
          <a:p>
            <a:r>
              <a:rPr lang="en-US" dirty="0">
                <a:latin typeface="Arial" charset="0"/>
              </a:rPr>
              <a:t>Customers and suppliers</a:t>
            </a:r>
          </a:p>
          <a:p>
            <a:r>
              <a:rPr lang="en-US" dirty="0">
                <a:latin typeface="Arial" charset="0"/>
              </a:rPr>
              <a:t>Technical literature and university research </a:t>
            </a:r>
          </a:p>
          <a:p>
            <a:r>
              <a:rPr lang="en-US" dirty="0">
                <a:latin typeface="Arial" charset="0"/>
              </a:rPr>
              <a:t>Consultants and new hires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>
          <a:xfrm>
            <a:off x="1208088" y="244475"/>
            <a:ext cx="7229475" cy="674688"/>
          </a:xfrm>
        </p:spPr>
        <p:txBody>
          <a:bodyPr/>
          <a:lstStyle/>
          <a:p>
            <a:r>
              <a:rPr lang="en-US" sz="3200">
                <a:latin typeface="Times New Roman" charset="0"/>
              </a:rPr>
              <a:t>Sources of Innovation and Use  Map</a:t>
            </a:r>
          </a:p>
        </p:txBody>
      </p:sp>
      <p:sp>
        <p:nvSpPr>
          <p:cNvPr id="55298" name="Rectangle 29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299" name="Rectangle 43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00" name="Rectangle 69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01" name="Rectangle 83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02" name="Rectangle 108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03" name="Rectangle 121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04" name="Rectangle 146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05" name="Rectangle 159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06" name="Rectangle 184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07" name="Rectangle 197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08" name="Rectangle 222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09" name="Rectangle 235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10" name="Rectangle 298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11" name="Rectangle 311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12" name="Rectangle 374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13" name="Rectangle 387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14" name="Rectangle 412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sp>
        <p:nvSpPr>
          <p:cNvPr id="55315" name="Rectangle 425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16" name="Rectangle 488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1142640" rIns="914112" bIns="1142640" anchor="ctr">
            <a:spAutoFit/>
          </a:bodyPr>
          <a:lstStyle/>
          <a:p>
            <a:endParaRPr lang="en-US"/>
          </a:p>
        </p:txBody>
      </p:sp>
      <p:grpSp>
        <p:nvGrpSpPr>
          <p:cNvPr id="55317" name="Group 464"/>
          <p:cNvGrpSpPr>
            <a:grpSpLocks noChangeAspect="1"/>
          </p:cNvGrpSpPr>
          <p:nvPr/>
        </p:nvGrpSpPr>
        <p:grpSpPr bwMode="auto">
          <a:xfrm>
            <a:off x="1028700" y="582613"/>
            <a:ext cx="8115300" cy="6172200"/>
            <a:chOff x="2425" y="857"/>
            <a:chExt cx="7200" cy="5425"/>
          </a:xfrm>
        </p:grpSpPr>
        <p:sp>
          <p:nvSpPr>
            <p:cNvPr id="55320" name="AutoShape 487"/>
            <p:cNvSpPr>
              <a:spLocks noChangeAspect="1" noChangeArrowheads="1" noTextEdit="1"/>
            </p:cNvSpPr>
            <p:nvPr/>
          </p:nvSpPr>
          <p:spPr bwMode="auto">
            <a:xfrm>
              <a:off x="2425" y="857"/>
              <a:ext cx="7200" cy="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Text Box 486"/>
            <p:cNvSpPr txBox="1">
              <a:spLocks noChangeArrowheads="1"/>
            </p:cNvSpPr>
            <p:nvPr/>
          </p:nvSpPr>
          <p:spPr bwMode="auto">
            <a:xfrm>
              <a:off x="2425" y="1861"/>
              <a:ext cx="1140" cy="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1. Acquiring Knowledge from Abroad</a:t>
              </a:r>
              <a:endParaRPr lang="en-US" sz="1800"/>
            </a:p>
          </p:txBody>
        </p:sp>
        <p:sp>
          <p:nvSpPr>
            <p:cNvPr id="55322" name="Text Box 485"/>
            <p:cNvSpPr txBox="1">
              <a:spLocks noChangeArrowheads="1"/>
            </p:cNvSpPr>
            <p:nvPr/>
          </p:nvSpPr>
          <p:spPr bwMode="auto">
            <a:xfrm>
              <a:off x="2425" y="2665"/>
              <a:ext cx="1140" cy="9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2. Acquiring </a:t>
              </a:r>
              <a:endParaRPr lang="en-US" sz="1100"/>
            </a:p>
            <a:p>
              <a:r>
                <a:rPr lang="en-US" sz="1200" b="1">
                  <a:cs typeface="Times New Roman" charset="0"/>
                </a:rPr>
                <a:t>Knowledge from elsewhere in country</a:t>
              </a:r>
              <a:endParaRPr lang="en-US" sz="1800"/>
            </a:p>
          </p:txBody>
        </p:sp>
        <p:sp>
          <p:nvSpPr>
            <p:cNvPr id="55323" name="Text Box 484"/>
            <p:cNvSpPr txBox="1">
              <a:spLocks noChangeArrowheads="1"/>
            </p:cNvSpPr>
            <p:nvPr/>
          </p:nvSpPr>
          <p:spPr bwMode="auto">
            <a:xfrm>
              <a:off x="2425" y="4071"/>
              <a:ext cx="1300" cy="1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3. Creating New Knowledge in Country:</a:t>
              </a:r>
              <a:endParaRPr lang="en-US" sz="1100"/>
            </a:p>
            <a:p>
              <a:r>
                <a:rPr lang="en-US" sz="1000" b="1">
                  <a:cs typeface="Times New Roman" charset="0"/>
                </a:rPr>
                <a:t>Public Research   Institutes</a:t>
              </a:r>
              <a:endParaRPr lang="en-US" sz="1200">
                <a:cs typeface="Times New Roman" charset="0"/>
              </a:endParaRPr>
            </a:p>
            <a:p>
              <a:r>
                <a:rPr lang="en-US" sz="1000" b="1">
                  <a:cs typeface="Times New Roman" charset="0"/>
                </a:rPr>
                <a:t>Universities and Training Institutes</a:t>
              </a:r>
              <a:endParaRPr lang="en-US" sz="1200">
                <a:cs typeface="Times New Roman" charset="0"/>
              </a:endParaRPr>
            </a:p>
            <a:p>
              <a:r>
                <a:rPr lang="en-US" sz="1000" b="1">
                  <a:cs typeface="Times New Roman" charset="0"/>
                </a:rPr>
                <a:t>Firms</a:t>
              </a:r>
              <a:endParaRPr lang="en-US" sz="1200">
                <a:cs typeface="Times New Roman" charset="0"/>
              </a:endParaRPr>
            </a:p>
            <a:p>
              <a:r>
                <a:rPr lang="en-US" sz="1000" b="1">
                  <a:cs typeface="Times New Roman" charset="0"/>
                </a:rPr>
                <a:t>Individuals</a:t>
              </a:r>
              <a:endParaRPr lang="en-US" sz="1100"/>
            </a:p>
            <a:p>
              <a:endParaRPr lang="en-US" sz="1800"/>
            </a:p>
          </p:txBody>
        </p:sp>
        <p:sp>
          <p:nvSpPr>
            <p:cNvPr id="55324" name="Text Box 483"/>
            <p:cNvSpPr txBox="1">
              <a:spLocks noChangeArrowheads="1"/>
            </p:cNvSpPr>
            <p:nvPr/>
          </p:nvSpPr>
          <p:spPr bwMode="auto">
            <a:xfrm>
              <a:off x="7565" y="2464"/>
              <a:ext cx="1800" cy="2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4. Disseminating </a:t>
              </a:r>
              <a:endParaRPr lang="en-US" sz="1100"/>
            </a:p>
            <a:p>
              <a:r>
                <a:rPr lang="en-US" sz="1200" b="1">
                  <a:cs typeface="Times New Roman" charset="0"/>
                </a:rPr>
                <a:t>Knowledge:</a:t>
              </a:r>
              <a:endParaRPr lang="en-US" sz="1100"/>
            </a:p>
            <a:p>
              <a:r>
                <a:rPr lang="en-US" sz="1200" b="1" i="1">
                  <a:cs typeface="Times New Roman" charset="0"/>
                </a:rPr>
                <a:t>Market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Growth of more efficient firms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Specialized suppliers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Engineering and consulting firms</a:t>
              </a:r>
              <a:endParaRPr lang="en-US" sz="1100"/>
            </a:p>
            <a:p>
              <a:r>
                <a:rPr lang="en-US" sz="1200" b="1" i="1">
                  <a:cs typeface="Times New Roman" charset="0"/>
                </a:rPr>
                <a:t>Informal Networks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People networks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Informal technology enabled networks</a:t>
              </a:r>
              <a:endParaRPr lang="en-US" sz="1100"/>
            </a:p>
            <a:p>
              <a:r>
                <a:rPr lang="en-US" sz="1200" b="1" i="1">
                  <a:cs typeface="Times New Roman" charset="0"/>
                </a:rPr>
                <a:t>Specialized organizations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Information Centers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Productivity Centers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Extension Organizations</a:t>
              </a:r>
              <a:endParaRPr lang="en-US" sz="1100"/>
            </a:p>
            <a:p>
              <a:r>
                <a:rPr lang="en-US" sz="1200" b="1" i="1">
                  <a:cs typeface="Times New Roman" charset="0"/>
                </a:rPr>
                <a:t>Technology Infrastructure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Metrology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Standards and Quality Control</a:t>
              </a:r>
              <a:endParaRPr lang="en-US" sz="1100"/>
            </a:p>
            <a:p>
              <a:endParaRPr lang="en-US" sz="1800"/>
            </a:p>
          </p:txBody>
        </p:sp>
        <p:sp>
          <p:nvSpPr>
            <p:cNvPr id="55325" name="Text Box 482"/>
            <p:cNvSpPr txBox="1">
              <a:spLocks noChangeArrowheads="1"/>
            </p:cNvSpPr>
            <p:nvPr/>
          </p:nvSpPr>
          <p:spPr bwMode="auto">
            <a:xfrm>
              <a:off x="4165" y="1158"/>
              <a:ext cx="1500" cy="45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Modes of Acquisition or Transfer</a:t>
              </a:r>
            </a:p>
            <a:p>
              <a:pPr eaLnBrk="1" hangingPunct="1"/>
              <a:endParaRPr lang="en-US" sz="1100" b="1"/>
            </a:p>
            <a:p>
              <a:r>
                <a:rPr lang="en-US" sz="800">
                  <a:cs typeface="Times New Roman" charset="0"/>
                </a:rPr>
                <a:t>Purchase of: 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-capital goods &amp;        components,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-technology licenses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Copying and reverse engineering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Outside technical assistance services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Outside technical literature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Education and training outside country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Investments by established companies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Immigration of persons with technology and skills 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People knowledge sharing networks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Information technology enabled networks for sharing knowledge</a:t>
              </a:r>
            </a:p>
            <a:p>
              <a:endParaRPr lang="en-US" sz="1100"/>
            </a:p>
            <a:p>
              <a:endParaRPr lang="en-US" sz="1100"/>
            </a:p>
            <a:p>
              <a:r>
                <a:rPr lang="en-US" sz="800" b="1">
                  <a:cs typeface="Times New Roman" charset="0"/>
                </a:rPr>
                <a:t>Modes of Transfer of Locally Created Knowledge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Patents and Licensing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Technology consultancy services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Education and Training of students and managers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Business incubator and spin-offs or creation new technology based firms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Movement of persons from research institutes and universities into business and social sectors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Information sharing networks</a:t>
              </a:r>
              <a:endParaRPr lang="en-US" sz="1100"/>
            </a:p>
            <a:p>
              <a:endParaRPr lang="en-US" sz="1800"/>
            </a:p>
          </p:txBody>
        </p:sp>
        <p:sp>
          <p:nvSpPr>
            <p:cNvPr id="55326" name="Text Box 481"/>
            <p:cNvSpPr txBox="1">
              <a:spLocks noChangeArrowheads="1"/>
            </p:cNvSpPr>
            <p:nvPr/>
          </p:nvSpPr>
          <p:spPr bwMode="auto">
            <a:xfrm>
              <a:off x="6065" y="1761"/>
              <a:ext cx="1200" cy="6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cs typeface="Times New Roman" charset="0"/>
                </a:rPr>
                <a:t>Firms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Agriculture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Industry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Services</a:t>
              </a:r>
              <a:endParaRPr lang="en-US" sz="1100"/>
            </a:p>
            <a:p>
              <a:endParaRPr lang="en-US" sz="1800"/>
            </a:p>
          </p:txBody>
        </p:sp>
        <p:sp>
          <p:nvSpPr>
            <p:cNvPr id="55327" name="Text Box 480"/>
            <p:cNvSpPr txBox="1">
              <a:spLocks noChangeArrowheads="1"/>
            </p:cNvSpPr>
            <p:nvPr/>
          </p:nvSpPr>
          <p:spPr bwMode="auto">
            <a:xfrm>
              <a:off x="6065" y="2464"/>
              <a:ext cx="1200" cy="8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cs typeface="Times New Roman" charset="0"/>
                </a:rPr>
                <a:t>Government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Administration and management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Development planning and implementation</a:t>
              </a:r>
              <a:endParaRPr lang="en-US" sz="1100"/>
            </a:p>
            <a:p>
              <a:endParaRPr lang="en-US" sz="1800"/>
            </a:p>
          </p:txBody>
        </p:sp>
        <p:sp>
          <p:nvSpPr>
            <p:cNvPr id="55328" name="Text Box 479"/>
            <p:cNvSpPr txBox="1">
              <a:spLocks noChangeArrowheads="1"/>
            </p:cNvSpPr>
            <p:nvPr/>
          </p:nvSpPr>
          <p:spPr bwMode="auto">
            <a:xfrm>
              <a:off x="6065" y="4574"/>
              <a:ext cx="1100" cy="7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cs typeface="Times New Roman" charset="0"/>
                </a:rPr>
                <a:t>Social organizations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Ngos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Communities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Cooperatives</a:t>
              </a:r>
              <a:endParaRPr lang="en-US" sz="1800"/>
            </a:p>
          </p:txBody>
        </p:sp>
        <p:sp>
          <p:nvSpPr>
            <p:cNvPr id="55329" name="Text Box 478"/>
            <p:cNvSpPr txBox="1">
              <a:spLocks noChangeArrowheads="1"/>
            </p:cNvSpPr>
            <p:nvPr/>
          </p:nvSpPr>
          <p:spPr bwMode="auto">
            <a:xfrm>
              <a:off x="6065" y="5478"/>
              <a:ext cx="800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cs typeface="Times New Roman" charset="0"/>
                </a:rPr>
                <a:t>People</a:t>
              </a:r>
              <a:endParaRPr lang="en-US" sz="1800"/>
            </a:p>
          </p:txBody>
        </p:sp>
        <p:sp>
          <p:nvSpPr>
            <p:cNvPr id="55330" name="Text Box 477"/>
            <p:cNvSpPr txBox="1">
              <a:spLocks noChangeArrowheads="1"/>
            </p:cNvSpPr>
            <p:nvPr/>
          </p:nvSpPr>
          <p:spPr bwMode="auto">
            <a:xfrm>
              <a:off x="6065" y="3368"/>
              <a:ext cx="1200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cs typeface="Times New Roman" charset="0"/>
                </a:rPr>
                <a:t>Public Institutions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Education system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Health system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Infrastructure service institutions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Courts</a:t>
              </a:r>
              <a:endParaRPr lang="en-US" sz="1100"/>
            </a:p>
            <a:p>
              <a:r>
                <a:rPr lang="en-US" sz="800">
                  <a:cs typeface="Times New Roman" charset="0"/>
                </a:rPr>
                <a:t>Security</a:t>
              </a:r>
              <a:endParaRPr lang="en-US" sz="1800"/>
            </a:p>
          </p:txBody>
        </p:sp>
        <p:sp>
          <p:nvSpPr>
            <p:cNvPr id="55331" name="Text Box 476"/>
            <p:cNvSpPr txBox="1">
              <a:spLocks noChangeArrowheads="1"/>
            </p:cNvSpPr>
            <p:nvPr/>
          </p:nvSpPr>
          <p:spPr bwMode="auto">
            <a:xfrm>
              <a:off x="6025" y="1460"/>
              <a:ext cx="1600" cy="2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cs typeface="Times New Roman" charset="0"/>
                </a:rPr>
                <a:t>Users of Knowledge</a:t>
              </a:r>
              <a:endParaRPr lang="en-US" sz="1800"/>
            </a:p>
          </p:txBody>
        </p:sp>
        <p:sp>
          <p:nvSpPr>
            <p:cNvPr id="55332" name="Line 475"/>
            <p:cNvSpPr>
              <a:spLocks noChangeShapeType="1"/>
            </p:cNvSpPr>
            <p:nvPr/>
          </p:nvSpPr>
          <p:spPr bwMode="auto">
            <a:xfrm>
              <a:off x="3565" y="2263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474"/>
            <p:cNvSpPr>
              <a:spLocks noChangeShapeType="1"/>
            </p:cNvSpPr>
            <p:nvPr/>
          </p:nvSpPr>
          <p:spPr bwMode="auto">
            <a:xfrm>
              <a:off x="3565" y="3067"/>
              <a:ext cx="5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Line 473"/>
            <p:cNvSpPr>
              <a:spLocks noChangeShapeType="1"/>
            </p:cNvSpPr>
            <p:nvPr/>
          </p:nvSpPr>
          <p:spPr bwMode="auto">
            <a:xfrm>
              <a:off x="3725" y="4875"/>
              <a:ext cx="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Line 472"/>
            <p:cNvSpPr>
              <a:spLocks noChangeShapeType="1"/>
            </p:cNvSpPr>
            <p:nvPr/>
          </p:nvSpPr>
          <p:spPr bwMode="auto">
            <a:xfrm>
              <a:off x="2865" y="3569"/>
              <a:ext cx="1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471"/>
            <p:cNvSpPr>
              <a:spLocks noChangeShapeType="1"/>
            </p:cNvSpPr>
            <p:nvPr/>
          </p:nvSpPr>
          <p:spPr bwMode="auto">
            <a:xfrm>
              <a:off x="2825" y="2565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Line 470"/>
            <p:cNvSpPr>
              <a:spLocks noChangeShapeType="1"/>
            </p:cNvSpPr>
            <p:nvPr/>
          </p:nvSpPr>
          <p:spPr bwMode="auto">
            <a:xfrm>
              <a:off x="5625" y="3871"/>
              <a:ext cx="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469"/>
            <p:cNvSpPr>
              <a:spLocks noChangeShapeType="1"/>
            </p:cNvSpPr>
            <p:nvPr/>
          </p:nvSpPr>
          <p:spPr bwMode="auto">
            <a:xfrm flipV="1">
              <a:off x="5625" y="2866"/>
              <a:ext cx="500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Line 468"/>
            <p:cNvSpPr>
              <a:spLocks noChangeShapeType="1"/>
            </p:cNvSpPr>
            <p:nvPr/>
          </p:nvSpPr>
          <p:spPr bwMode="auto">
            <a:xfrm flipV="1">
              <a:off x="5625" y="2062"/>
              <a:ext cx="440" cy="18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0" name="Line 467"/>
            <p:cNvSpPr>
              <a:spLocks noChangeShapeType="1"/>
            </p:cNvSpPr>
            <p:nvPr/>
          </p:nvSpPr>
          <p:spPr bwMode="auto">
            <a:xfrm>
              <a:off x="5625" y="3871"/>
              <a:ext cx="500" cy="1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Line 466"/>
            <p:cNvSpPr>
              <a:spLocks noChangeShapeType="1"/>
            </p:cNvSpPr>
            <p:nvPr/>
          </p:nvSpPr>
          <p:spPr bwMode="auto">
            <a:xfrm>
              <a:off x="5625" y="3871"/>
              <a:ext cx="500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Text Box 465"/>
            <p:cNvSpPr txBox="1">
              <a:spLocks noChangeArrowheads="1"/>
            </p:cNvSpPr>
            <p:nvPr/>
          </p:nvSpPr>
          <p:spPr bwMode="auto">
            <a:xfrm>
              <a:off x="2525" y="5779"/>
              <a:ext cx="7100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cs typeface="Times New Roman" charset="0"/>
                </a:rPr>
                <a:t>Key Enablers</a:t>
              </a:r>
              <a:r>
                <a:rPr lang="en-US" sz="1200">
                  <a:cs typeface="Times New Roman" charset="0"/>
                </a:rPr>
                <a:t>: Economic and Institutional Regime--Information and Communications Infrastructure-Education</a:t>
              </a:r>
              <a:endParaRPr lang="en-US" sz="1100"/>
            </a:p>
            <a:p>
              <a:endParaRPr lang="en-US" sz="1800"/>
            </a:p>
          </p:txBody>
        </p:sp>
      </p:grpSp>
      <p:sp>
        <p:nvSpPr>
          <p:cNvPr id="55318" name="Rectangle 501"/>
          <p:cNvSpPr>
            <a:spLocks noChangeArrowheads="1"/>
          </p:cNvSpPr>
          <p:nvPr/>
        </p:nvSpPr>
        <p:spPr bwMode="auto">
          <a:xfrm>
            <a:off x="0" y="6156325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charset="0"/>
              </a:rPr>
              <a:t/>
            </a:r>
            <a:br>
              <a:rPr lang="en-US" sz="1200">
                <a:cs typeface="Times New Roman" charset="0"/>
              </a:rPr>
            </a:b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55319" name="TextBox 1"/>
          <p:cNvSpPr txBox="1">
            <a:spLocks noChangeArrowheads="1"/>
          </p:cNvSpPr>
          <p:nvPr/>
        </p:nvSpPr>
        <p:spPr bwMode="auto">
          <a:xfrm>
            <a:off x="6705600" y="655002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Dahlman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>
          <a:xfrm>
            <a:off x="1130352" y="609600"/>
            <a:ext cx="7175447" cy="739775"/>
          </a:xfrm>
        </p:spPr>
        <p:txBody>
          <a:bodyPr/>
          <a:lstStyle/>
          <a:p>
            <a:r>
              <a:rPr lang="en-US" sz="4000" dirty="0" smtClean="0">
                <a:latin typeface="Times New Roman" charset="0"/>
              </a:rPr>
              <a:t>Innovation in Emerging Markets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1130352" y="1600200"/>
            <a:ext cx="7663728" cy="4945063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merging </a:t>
            </a:r>
            <a:r>
              <a:rPr lang="en-US" dirty="0">
                <a:latin typeface="Times New Roman"/>
                <a:cs typeface="Times New Roman"/>
              </a:rPr>
              <a:t>market countries can get high returns </a:t>
            </a:r>
            <a:r>
              <a:rPr lang="en-US" dirty="0" smtClean="0">
                <a:latin typeface="Times New Roman"/>
                <a:cs typeface="Times New Roman"/>
              </a:rPr>
              <a:t>inexpensively from </a:t>
            </a:r>
            <a:r>
              <a:rPr lang="en-US" dirty="0">
                <a:latin typeface="Times New Roman"/>
                <a:cs typeface="Times New Roman"/>
              </a:rPr>
              <a:t>tapping into </a:t>
            </a:r>
            <a:r>
              <a:rPr lang="en-US" dirty="0" smtClean="0">
                <a:latin typeface="Times New Roman"/>
                <a:cs typeface="Times New Roman"/>
              </a:rPr>
              <a:t>existing </a:t>
            </a:r>
            <a:r>
              <a:rPr lang="en-US" dirty="0">
                <a:latin typeface="Times New Roman"/>
                <a:cs typeface="Times New Roman"/>
              </a:rPr>
              <a:t>knowledge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n the public </a:t>
            </a:r>
            <a:r>
              <a:rPr lang="en-US" dirty="0">
                <a:latin typeface="Times New Roman"/>
                <a:cs typeface="Times New Roman"/>
              </a:rPr>
              <a:t>domain (e.g., technical literature)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urchased through </a:t>
            </a:r>
            <a:r>
              <a:rPr lang="en-US" dirty="0">
                <a:latin typeface="Times New Roman"/>
                <a:cs typeface="Times New Roman"/>
              </a:rPr>
              <a:t>formal </a:t>
            </a:r>
            <a:r>
              <a:rPr lang="en-US" dirty="0" smtClean="0">
                <a:latin typeface="Times New Roman"/>
                <a:cs typeface="Times New Roman"/>
              </a:rPr>
              <a:t>means </a:t>
            </a:r>
            <a:r>
              <a:rPr lang="en-US" dirty="0">
                <a:latin typeface="Times New Roman"/>
                <a:cs typeface="Times New Roman"/>
              </a:rPr>
              <a:t>(e.g., licensing)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cquired </a:t>
            </a:r>
            <a:r>
              <a:rPr lang="en-US" dirty="0">
                <a:latin typeface="Times New Roman"/>
                <a:cs typeface="Times New Roman"/>
              </a:rPr>
              <a:t>by copying and reverse </a:t>
            </a:r>
            <a:r>
              <a:rPr lang="en-US" dirty="0" smtClean="0">
                <a:latin typeface="Times New Roman"/>
                <a:cs typeface="Times New Roman"/>
              </a:rPr>
              <a:t>engineering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Growth</a:t>
            </a:r>
          </a:p>
          <a:p>
            <a:r>
              <a:rPr lang="en-US" dirty="0" smtClean="0"/>
              <a:t>Role of Productivity</a:t>
            </a:r>
          </a:p>
          <a:p>
            <a:r>
              <a:rPr lang="en-US" dirty="0" smtClean="0"/>
              <a:t>Innovation and Upgrading</a:t>
            </a:r>
          </a:p>
          <a:p>
            <a:r>
              <a:rPr lang="en-US" dirty="0" smtClean="0"/>
              <a:t>Government’s Role</a:t>
            </a:r>
          </a:p>
          <a:p>
            <a:r>
              <a:rPr lang="en-US" dirty="0" smtClean="0"/>
              <a:t>Industrial Policy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Case Studies of Upgrading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14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Innovation in Emerging Markets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1447800"/>
            <a:ext cx="7498080" cy="4800600"/>
          </a:xfrm>
        </p:spPr>
        <p:txBody>
          <a:bodyPr/>
          <a:lstStyle/>
          <a:p>
            <a:pPr marL="82296" indent="0">
              <a:lnSpc>
                <a:spcPct val="8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Emerging markets </a:t>
            </a:r>
            <a:r>
              <a:rPr lang="en-US" dirty="0">
                <a:latin typeface="Times New Roman"/>
                <a:cs typeface="Times New Roman"/>
              </a:rPr>
              <a:t>also need to invest in their own capability to acquire, use, and create knowledge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Know what to look for, assess its relevance to the domestic context, adapt and improve it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/>
                <a:cs typeface="Times New Roman"/>
              </a:rPr>
              <a:t>Eventually do </a:t>
            </a:r>
            <a:r>
              <a:rPr lang="en-US" dirty="0">
                <a:latin typeface="Times New Roman"/>
                <a:cs typeface="Times New Roman"/>
              </a:rPr>
              <a:t>basic R&amp;D in order to be part of global research </a:t>
            </a:r>
            <a:r>
              <a:rPr lang="en-US" dirty="0" smtClean="0">
                <a:latin typeface="Times New Roman"/>
                <a:cs typeface="Times New Roman"/>
              </a:rPr>
              <a:t>networks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Barriers to Innovation in Emerging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Institutional Structure</a:t>
            </a:r>
          </a:p>
          <a:p>
            <a:pPr lvl="1"/>
            <a:r>
              <a:rPr lang="en-US" dirty="0" smtClean="0"/>
              <a:t>Inadequate property rights</a:t>
            </a:r>
          </a:p>
          <a:p>
            <a:pPr lvl="1"/>
            <a:r>
              <a:rPr lang="en-US" dirty="0" smtClean="0"/>
              <a:t>Opposition from vested interests</a:t>
            </a:r>
          </a:p>
          <a:p>
            <a:r>
              <a:rPr lang="en-US" dirty="0"/>
              <a:t>Lack of competition</a:t>
            </a:r>
          </a:p>
          <a:p>
            <a:r>
              <a:rPr lang="en-US" dirty="0" smtClean="0"/>
              <a:t>Ideology</a:t>
            </a:r>
          </a:p>
          <a:p>
            <a:r>
              <a:rPr lang="en-US" dirty="0" smtClean="0"/>
              <a:t>Large informal sector and small firm size</a:t>
            </a:r>
          </a:p>
          <a:p>
            <a:r>
              <a:rPr lang="en-US" dirty="0" smtClean="0"/>
              <a:t>Insufficient human capital (education and health)</a:t>
            </a:r>
          </a:p>
          <a:p>
            <a:r>
              <a:rPr lang="en-US" dirty="0" smtClean="0"/>
              <a:t>Poor infrastructure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5096" b="-65096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8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State Must Play Some Role</a:t>
            </a:r>
          </a:p>
        </p:txBody>
      </p:sp>
      <p:sp>
        <p:nvSpPr>
          <p:cNvPr id="624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he </a:t>
            </a:r>
            <a:r>
              <a:rPr lang="en-US" dirty="0">
                <a:latin typeface="Times New Roman"/>
                <a:cs typeface="Times New Roman"/>
              </a:rPr>
              <a:t>state must take an active role in </a:t>
            </a:r>
            <a:r>
              <a:rPr lang="en-US" dirty="0" smtClean="0">
                <a:latin typeface="Times New Roman"/>
                <a:cs typeface="Times New Roman"/>
              </a:rPr>
              <a:t>improving productivity and upgrading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ew </a:t>
            </a:r>
            <a:r>
              <a:rPr lang="en-US" dirty="0">
                <a:latin typeface="Times New Roman"/>
                <a:cs typeface="Times New Roman"/>
              </a:rPr>
              <a:t>if any countries have succeeded with largely laissez-faire policies</a:t>
            </a:r>
          </a:p>
          <a:p>
            <a:r>
              <a:rPr lang="en-US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ow </a:t>
            </a:r>
            <a:r>
              <a:rPr lang="en-US" dirty="0">
                <a:latin typeface="Times New Roman"/>
                <a:cs typeface="Times New Roman"/>
              </a:rPr>
              <a:t>extensively and in which ways </a:t>
            </a:r>
            <a:r>
              <a:rPr lang="en-US" dirty="0" smtClean="0">
                <a:latin typeface="Times New Roman"/>
                <a:cs typeface="Times New Roman"/>
              </a:rPr>
              <a:t>should the </a:t>
            </a:r>
            <a:r>
              <a:rPr lang="en-US" dirty="0">
                <a:latin typeface="Times New Roman"/>
                <a:cs typeface="Times New Roman"/>
              </a:rPr>
              <a:t>state </a:t>
            </a:r>
            <a:r>
              <a:rPr lang="en-US" dirty="0" smtClean="0">
                <a:latin typeface="Times New Roman"/>
                <a:cs typeface="Times New Roman"/>
              </a:rPr>
              <a:t>intervene?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he </a:t>
            </a:r>
            <a:r>
              <a:rPr lang="en-US" dirty="0">
                <a:latin typeface="Times New Roman"/>
                <a:cs typeface="Times New Roman"/>
              </a:rPr>
              <a:t>debate often comes down to whether the state seeks to </a:t>
            </a:r>
            <a:r>
              <a:rPr lang="en-US" i="1" dirty="0">
                <a:latin typeface="Times New Roman"/>
                <a:cs typeface="Times New Roman"/>
              </a:rPr>
              <a:t>facilitate or defy </a:t>
            </a:r>
            <a:r>
              <a:rPr lang="en-US" dirty="0">
                <a:latin typeface="Times New Roman"/>
                <a:cs typeface="Times New Roman"/>
              </a:rPr>
              <a:t>comparative advantage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State as 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H</a:t>
            </a:r>
            <a:r>
              <a:rPr lang="en-US" dirty="0" smtClean="0"/>
              <a:t>elp the private sector exploit the nation’s comparative advantage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ntering into a sector too early results in:</a:t>
            </a:r>
          </a:p>
          <a:p>
            <a:pPr lvl="1">
              <a:defRPr/>
            </a:pPr>
            <a:r>
              <a:rPr lang="en-US" dirty="0" smtClean="0"/>
              <a:t>Inefficient use of scarce resources 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arket distortions </a:t>
            </a:r>
          </a:p>
          <a:p>
            <a:pPr lvl="1">
              <a:defRPr/>
            </a:pPr>
            <a:r>
              <a:rPr lang="en-US" dirty="0" smtClean="0"/>
              <a:t>Inability to accumulate factor surpluses necessary for the process of upgrading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mport substitution industrialization showed the failure of this approach</a:t>
            </a:r>
          </a:p>
          <a:p>
            <a:pPr>
              <a:defRPr/>
            </a:pPr>
            <a:r>
              <a:rPr lang="en-US" dirty="0" smtClean="0"/>
              <a:t>States that have successfully upgraded did so in a gradual process in line with their changing factor endowments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State as Transformer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000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/>
              <a:t>T</a:t>
            </a:r>
            <a:r>
              <a:rPr lang="en-US" sz="3000" dirty="0" smtClean="0"/>
              <a:t>ransform economic structure by defying comparative advantage</a:t>
            </a:r>
          </a:p>
          <a:p>
            <a:pPr>
              <a:defRPr/>
            </a:pPr>
            <a:r>
              <a:rPr lang="en-US" sz="3000" dirty="0" smtClean="0"/>
              <a:t>Countries acquire industry-specific technical capabilities through actual production experiences</a:t>
            </a:r>
          </a:p>
          <a:p>
            <a:pPr lvl="1">
              <a:defRPr/>
            </a:pPr>
            <a:r>
              <a:rPr lang="en-US" sz="2600" dirty="0"/>
              <a:t>A</a:t>
            </a:r>
            <a:r>
              <a:rPr lang="en-US" sz="2600" dirty="0" smtClean="0"/>
              <a:t>ccumulating capital and human capital generally will not enable a country to become proficient in new areas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Target </a:t>
            </a:r>
            <a:r>
              <a:rPr lang="en-US" sz="3000" dirty="0">
                <a:latin typeface="Calibri" charset="0"/>
              </a:rPr>
              <a:t>sectors with desirable characteristics </a:t>
            </a:r>
            <a:r>
              <a:rPr lang="en-US" sz="3000" dirty="0" smtClean="0">
                <a:latin typeface="Calibri" charset="0"/>
              </a:rPr>
              <a:t>or </a:t>
            </a:r>
            <a:r>
              <a:rPr lang="en-US" sz="3000" dirty="0">
                <a:latin typeface="Calibri" charset="0"/>
              </a:rPr>
              <a:t>those where comparative advantage “</a:t>
            </a:r>
            <a:r>
              <a:rPr lang="en-US" altLang="ja-JP" sz="3000" dirty="0">
                <a:latin typeface="Calibri" charset="0"/>
              </a:rPr>
              <a:t>ought to emerge”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These are sectors where the private market underinvests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Industrial Policy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Most economists are skeptical of transformer approach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Few governments have:</a:t>
            </a:r>
            <a:endParaRPr lang="en-US" dirty="0">
              <a:latin typeface="Garamond" charset="0"/>
              <a:cs typeface="Garamond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aramond" charset="0"/>
                <a:cs typeface="Garamond" charset="0"/>
              </a:rPr>
              <a:t>T</a:t>
            </a:r>
            <a:r>
              <a:rPr lang="en-US" dirty="0" smtClean="0">
                <a:latin typeface="Garamond" charset="0"/>
                <a:cs typeface="Garamond" charset="0"/>
              </a:rPr>
              <a:t>he </a:t>
            </a:r>
            <a:r>
              <a:rPr lang="en-US" dirty="0">
                <a:latin typeface="Garamond" charset="0"/>
                <a:cs typeface="Garamond" charset="0"/>
              </a:rPr>
              <a:t>institutional capacity </a:t>
            </a:r>
            <a:r>
              <a:rPr lang="en-US" dirty="0" smtClean="0">
                <a:latin typeface="Garamond" charset="0"/>
                <a:cs typeface="Garamond" charset="0"/>
              </a:rPr>
              <a:t>of the </a:t>
            </a:r>
            <a:r>
              <a:rPr lang="en-US" dirty="0">
                <a:latin typeface="Garamond" charset="0"/>
                <a:cs typeface="Garamond" charset="0"/>
              </a:rPr>
              <a:t>most successful East Asian cases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A </a:t>
            </a:r>
            <a:r>
              <a:rPr lang="en-US" dirty="0">
                <a:latin typeface="Garamond" charset="0"/>
                <a:cs typeface="Garamond" charset="0"/>
              </a:rPr>
              <a:t>political context that allows decisions to be made on the basis of economic criteria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Governments should focus on:</a:t>
            </a:r>
            <a:endParaRPr lang="en-US" dirty="0">
              <a:latin typeface="Garamond" charset="0"/>
              <a:cs typeface="Garamond" charset="0"/>
            </a:endParaRPr>
          </a:p>
          <a:p>
            <a:pPr marL="916686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Providing </a:t>
            </a:r>
            <a:r>
              <a:rPr lang="en-US" dirty="0">
                <a:latin typeface="Garamond" charset="0"/>
                <a:cs typeface="Garamond" charset="0"/>
              </a:rPr>
              <a:t>functional industrial </a:t>
            </a:r>
            <a:r>
              <a:rPr lang="en-US" dirty="0" smtClean="0">
                <a:latin typeface="Garamond" charset="0"/>
                <a:cs typeface="Garamond" charset="0"/>
              </a:rPr>
              <a:t>policies</a:t>
            </a:r>
            <a:endParaRPr lang="en-US" dirty="0">
              <a:latin typeface="Garamond" charset="0"/>
              <a:cs typeface="Garamond" charset="0"/>
            </a:endParaRPr>
          </a:p>
          <a:p>
            <a:pPr marL="916686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Garamond" charset="0"/>
                <a:cs typeface="Garamond" charset="0"/>
              </a:rPr>
              <a:t>Strengthening </a:t>
            </a:r>
            <a:r>
              <a:rPr lang="en-US" dirty="0">
                <a:latin typeface="Garamond" charset="0"/>
                <a:cs typeface="Garamond" charset="0"/>
              </a:rPr>
              <a:t>private-to-private networks at the regional, national, and international level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1. Functional </a:t>
            </a:r>
            <a:r>
              <a:rPr lang="en-US" dirty="0">
                <a:latin typeface="Times New Roman" charset="0"/>
              </a:rPr>
              <a:t>Industrial Policy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Alleviate market failures</a:t>
            </a:r>
          </a:p>
          <a:p>
            <a:r>
              <a:rPr lang="en-US" sz="2800" dirty="0" smtClean="0">
                <a:latin typeface="Arial" charset="0"/>
              </a:rPr>
              <a:t>Implement </a:t>
            </a:r>
            <a:r>
              <a:rPr lang="en-US" sz="2800" dirty="0">
                <a:latin typeface="Arial" charset="0"/>
              </a:rPr>
              <a:t>policies that benefit all industrial sectors (though the impact may be asymmetrical)</a:t>
            </a:r>
          </a:p>
          <a:p>
            <a:r>
              <a:rPr lang="en-US" sz="2800" dirty="0">
                <a:latin typeface="Arial" charset="0"/>
              </a:rPr>
              <a:t>Examples of such policies </a:t>
            </a:r>
            <a:r>
              <a:rPr lang="en-US" sz="2800" dirty="0" smtClean="0">
                <a:latin typeface="Arial" charset="0"/>
              </a:rPr>
              <a:t>are:</a:t>
            </a:r>
          </a:p>
          <a:p>
            <a:pPr lvl="1"/>
            <a:r>
              <a:rPr lang="en-US" sz="2400" dirty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upplying </a:t>
            </a:r>
            <a:r>
              <a:rPr lang="en-US" sz="2400" dirty="0">
                <a:latin typeface="Arial" charset="0"/>
              </a:rPr>
              <a:t>physical, social and technology </a:t>
            </a:r>
            <a:r>
              <a:rPr lang="en-US" sz="2400" dirty="0" smtClean="0">
                <a:latin typeface="Arial" charset="0"/>
              </a:rPr>
              <a:t>infrastructure</a:t>
            </a:r>
          </a:p>
          <a:p>
            <a:pPr lvl="1"/>
            <a:r>
              <a:rPr lang="en-US" sz="2400" dirty="0">
                <a:latin typeface="Arial" charset="0"/>
              </a:rPr>
              <a:t>C</a:t>
            </a:r>
            <a:r>
              <a:rPr lang="en-US" sz="2400" dirty="0" smtClean="0">
                <a:latin typeface="Arial" charset="0"/>
              </a:rPr>
              <a:t>reating </a:t>
            </a:r>
            <a:r>
              <a:rPr lang="en-US" sz="2400" dirty="0">
                <a:latin typeface="Arial" charset="0"/>
              </a:rPr>
              <a:t>public research and training institutes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</a:rPr>
              <a:t>Correcting Market Failures</a:t>
            </a:r>
            <a:endParaRPr lang="en-US" dirty="0">
              <a:latin typeface="Times New Roman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435608" y="1469763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M</a:t>
            </a:r>
            <a:r>
              <a:rPr lang="en-US" dirty="0" smtClean="0">
                <a:latin typeface="Arial" charset="0"/>
              </a:rPr>
              <a:t>arket </a:t>
            </a:r>
            <a:r>
              <a:rPr lang="en-US" dirty="0">
                <a:latin typeface="Arial" charset="0"/>
              </a:rPr>
              <a:t>failures are present in all </a:t>
            </a:r>
            <a:r>
              <a:rPr lang="en-US" dirty="0" smtClean="0">
                <a:latin typeface="Arial" charset="0"/>
              </a:rPr>
              <a:t>countries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They </a:t>
            </a:r>
            <a:r>
              <a:rPr lang="en-US" dirty="0">
                <a:latin typeface="Arial" charset="0"/>
              </a:rPr>
              <a:t>are more prevalent and severe in developing and emerging market countries</a:t>
            </a:r>
          </a:p>
          <a:p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of the most important </a:t>
            </a:r>
            <a:r>
              <a:rPr lang="en-US" dirty="0" smtClean="0">
                <a:latin typeface="Arial" charset="0"/>
              </a:rPr>
              <a:t>are:</a:t>
            </a:r>
          </a:p>
          <a:p>
            <a:pPr lvl="1"/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nformation externalities</a:t>
            </a:r>
          </a:p>
          <a:p>
            <a:pPr lvl="1"/>
            <a:r>
              <a:rPr lang="en-US" dirty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oordination </a:t>
            </a:r>
            <a:r>
              <a:rPr lang="en-US" dirty="0">
                <a:latin typeface="Arial" charset="0"/>
              </a:rPr>
              <a:t>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Information Externalities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Knowledge generated by research and development often has a public goods character: </a:t>
            </a:r>
          </a:p>
          <a:p>
            <a:pPr lvl="1"/>
            <a:r>
              <a:rPr lang="en-US" dirty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ctors </a:t>
            </a:r>
            <a:r>
              <a:rPr lang="en-US" dirty="0">
                <a:latin typeface="Arial" charset="0"/>
              </a:rPr>
              <a:t>who have not contributed to the creation of knowledge may gain access to it because of spillovers</a:t>
            </a:r>
          </a:p>
          <a:p>
            <a:pPr lvl="1"/>
            <a:r>
              <a:rPr lang="en-US" dirty="0">
                <a:latin typeface="Arial" charset="0"/>
              </a:rPr>
              <a:t>Consequently, knowledge may be undersupplied to the detriment of society</a:t>
            </a:r>
          </a:p>
          <a:p>
            <a:r>
              <a:rPr lang="en-US" dirty="0">
                <a:latin typeface="Arial" charset="0"/>
              </a:rPr>
              <a:t>The government may address this </a:t>
            </a:r>
            <a:r>
              <a:rPr lang="en-US" dirty="0" smtClean="0">
                <a:latin typeface="Arial" charset="0"/>
              </a:rPr>
              <a:t>by </a:t>
            </a:r>
            <a:r>
              <a:rPr lang="en-US" dirty="0">
                <a:latin typeface="Arial" charset="0"/>
              </a:rPr>
              <a:t>providing R&amp;D subsidies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0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14" b="-514"/>
          <a:stretch>
            <a:fillRect/>
          </a:stretch>
        </p:blipFill>
        <p:spPr>
          <a:xfrm>
            <a:off x="736638" y="2105464"/>
            <a:ext cx="7636727" cy="373955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8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 algn="ctr"/>
            <a:r>
              <a:rPr lang="en-US" sz="4400" dirty="0">
                <a:latin typeface="Times New Roman" charset="0"/>
              </a:rPr>
              <a:t>Coordination Problems</a:t>
            </a:r>
            <a:endParaRPr lang="en-US" dirty="0">
              <a:latin typeface="Times New Roman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858" y="1676399"/>
            <a:ext cx="7465914" cy="48274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Times New Roman" charset="0"/>
              </a:rPr>
              <a:t>Infrastructure is undersupplied </a:t>
            </a:r>
            <a:r>
              <a:rPr lang="en-US" dirty="0">
                <a:latin typeface="Arial" charset="0"/>
                <a:cs typeface="Times New Roman" charset="0"/>
              </a:rPr>
              <a:t>by private markets</a:t>
            </a:r>
            <a:endParaRPr lang="en-US" sz="3600" dirty="0">
              <a:latin typeface="Arial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Times New Roman" charset="0"/>
              </a:rPr>
              <a:t>Physical: </a:t>
            </a:r>
            <a:r>
              <a:rPr lang="en-US" sz="2400" dirty="0">
                <a:latin typeface="Arial" charset="0"/>
                <a:cs typeface="Times New Roman" charset="0"/>
              </a:rPr>
              <a:t>transportation and communication systems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Times New Roman" charset="0"/>
              </a:rPr>
              <a:t>Social: </a:t>
            </a:r>
            <a:r>
              <a:rPr lang="en-US" sz="2400" dirty="0">
                <a:latin typeface="Arial" charset="0"/>
                <a:cs typeface="Times New Roman" charset="0"/>
              </a:rPr>
              <a:t>education and health systems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Times New Roman" charset="0"/>
              </a:rPr>
              <a:t>Legal: </a:t>
            </a:r>
            <a:r>
              <a:rPr lang="en-US" sz="2400" dirty="0">
                <a:latin typeface="Arial" charset="0"/>
                <a:cs typeface="Times New Roman" charset="0"/>
              </a:rPr>
              <a:t>property rights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Times New Roman" charset="0"/>
              </a:rPr>
              <a:t>Development </a:t>
            </a:r>
            <a:r>
              <a:rPr lang="en-US" dirty="0" smtClean="0">
                <a:latin typeface="Arial" charset="0"/>
                <a:cs typeface="Times New Roman" charset="0"/>
              </a:rPr>
              <a:t>requires </a:t>
            </a:r>
            <a:r>
              <a:rPr lang="en-US" dirty="0">
                <a:latin typeface="Arial" charset="0"/>
                <a:cs typeface="Times New Roman" charset="0"/>
              </a:rPr>
              <a:t>simultaneous improvements in all these areas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Times New Roman" charset="0"/>
              </a:rPr>
              <a:t>The state </a:t>
            </a:r>
            <a:r>
              <a:rPr lang="en-US" dirty="0" smtClean="0">
                <a:latin typeface="Arial" charset="0"/>
                <a:cs typeface="Times New Roman" charset="0"/>
              </a:rPr>
              <a:t>can coordinate the </a:t>
            </a:r>
            <a:r>
              <a:rPr lang="en-US" dirty="0">
                <a:latin typeface="Arial" charset="0"/>
                <a:cs typeface="Times New Roman" charset="0"/>
              </a:rPr>
              <a:t>provision of these goods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02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charset="0"/>
              </a:rPr>
              <a:t>2. Develop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Promote exports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Bring national firms into contact with international best practice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Insert firms into supply chains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Enter </a:t>
            </a:r>
            <a:r>
              <a:rPr lang="en-US" dirty="0">
                <a:latin typeface="Calibri" charset="0"/>
              </a:rPr>
              <a:t>into public-private partnerships, especially in support of clusters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Support collaborative R&amp;D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Encourage foreign direct </a:t>
            </a:r>
            <a:r>
              <a:rPr lang="en-US" dirty="0" smtClean="0">
                <a:latin typeface="Calibri" charset="0"/>
              </a:rPr>
              <a:t>investment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26" y="1362075"/>
            <a:ext cx="3773024" cy="4663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76041" y="200025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Clusters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efforts to foster networks focus on clustering</a:t>
            </a:r>
          </a:p>
          <a:p>
            <a:r>
              <a:rPr lang="en-US" dirty="0"/>
              <a:t>Clustering is the </a:t>
            </a:r>
            <a:r>
              <a:rPr lang="en-US" dirty="0" err="1"/>
              <a:t>sectoral</a:t>
            </a:r>
            <a:r>
              <a:rPr lang="en-US" dirty="0"/>
              <a:t> and spatial concentration of firms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dominant feature of developed country and increasingly emerging and developing country </a:t>
            </a:r>
            <a:r>
              <a:rPr lang="en-US" dirty="0" smtClean="0"/>
              <a:t>industry</a:t>
            </a:r>
          </a:p>
          <a:p>
            <a:r>
              <a:rPr lang="en-US" dirty="0"/>
              <a:t>Often critical in the incipient stages of industrialization</a:t>
            </a:r>
          </a:p>
          <a:p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Agglomeration Economies</a:t>
            </a:r>
            <a:endParaRPr lang="en-US" dirty="0">
              <a:latin typeface="Times New Roman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Spatially- and </a:t>
            </a:r>
            <a:r>
              <a:rPr lang="en-US" sz="2800" dirty="0" err="1" smtClean="0">
                <a:latin typeface="Arial" charset="0"/>
              </a:rPr>
              <a:t>sectorally</a:t>
            </a:r>
            <a:r>
              <a:rPr lang="en-US" sz="2800" dirty="0">
                <a:latin typeface="Arial" charset="0"/>
              </a:rPr>
              <a:t>-</a:t>
            </a:r>
            <a:r>
              <a:rPr lang="en-US" sz="2800" dirty="0" smtClean="0">
                <a:latin typeface="Arial" charset="0"/>
              </a:rPr>
              <a:t>concentrated increasing returns</a:t>
            </a:r>
          </a:p>
          <a:p>
            <a:r>
              <a:rPr lang="en-US" sz="2800" dirty="0" smtClean="0">
                <a:latin typeface="Arial" charset="0"/>
              </a:rPr>
              <a:t>Sources of agglomeration economies</a:t>
            </a:r>
          </a:p>
          <a:p>
            <a:pPr lvl="1"/>
            <a:r>
              <a:rPr lang="en-US" sz="2400" dirty="0">
                <a:latin typeface="Arial" charset="0"/>
              </a:rPr>
              <a:t>Access to suppliers of specialized inputs and </a:t>
            </a:r>
            <a:r>
              <a:rPr lang="en-US" sz="2400" dirty="0" smtClean="0">
                <a:latin typeface="Arial" charset="0"/>
              </a:rPr>
              <a:t>services</a:t>
            </a:r>
          </a:p>
          <a:p>
            <a:pPr lvl="1"/>
            <a:r>
              <a:rPr lang="en-US" sz="2400" dirty="0" smtClean="0">
                <a:latin typeface="Arial" charset="0"/>
              </a:rPr>
              <a:t>Labor market pooling</a:t>
            </a:r>
          </a:p>
          <a:p>
            <a:pPr lvl="1"/>
            <a:r>
              <a:rPr lang="en-US" sz="2400" dirty="0" smtClean="0">
                <a:latin typeface="Arial" charset="0"/>
              </a:rPr>
              <a:t>Spillover of knowledge</a:t>
            </a:r>
          </a:p>
          <a:p>
            <a:r>
              <a:rPr lang="en-US" sz="2800" dirty="0" smtClean="0">
                <a:latin typeface="Arial" charset="0"/>
              </a:rPr>
              <a:t>Threshold barriers are high – difficult to get started in a new industry or location</a:t>
            </a:r>
          </a:p>
          <a:p>
            <a:pPr lvl="1"/>
            <a:r>
              <a:rPr lang="en-US" sz="2400" dirty="0" smtClean="0">
                <a:latin typeface="Arial" charset="0"/>
              </a:rPr>
              <a:t>Coordination failure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lvl="1"/>
            <a:endParaRPr lang="en-US" sz="20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confidence of investors to:</a:t>
            </a:r>
          </a:p>
          <a:p>
            <a:pPr lvl="1"/>
            <a:r>
              <a:rPr lang="en-US" dirty="0" smtClean="0"/>
              <a:t>Envision future benefits by signaling a commitment to growth</a:t>
            </a:r>
          </a:p>
          <a:p>
            <a:pPr lvl="1"/>
            <a:r>
              <a:rPr lang="en-US" dirty="0" smtClean="0"/>
              <a:t>Have secure property rights</a:t>
            </a:r>
          </a:p>
          <a:p>
            <a:pPr lvl="1"/>
            <a:r>
              <a:rPr lang="en-US" dirty="0" smtClean="0"/>
              <a:t>Have access to credit</a:t>
            </a:r>
          </a:p>
          <a:p>
            <a:r>
              <a:rPr lang="en-US" dirty="0" smtClean="0"/>
              <a:t>Internalize any external benefits that entrants create</a:t>
            </a:r>
          </a:p>
          <a:p>
            <a:pPr lvl="1"/>
            <a:r>
              <a:rPr lang="en-US" dirty="0" smtClean="0"/>
              <a:t>Large developers</a:t>
            </a:r>
          </a:p>
          <a:p>
            <a:pPr lvl="1"/>
            <a:r>
              <a:rPr lang="en-US" dirty="0" smtClean="0"/>
              <a:t>Subsidies</a:t>
            </a:r>
          </a:p>
          <a:p>
            <a:r>
              <a:rPr lang="en-US" dirty="0" smtClean="0"/>
              <a:t>Temporary support through an industrial policy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Policy for Clusters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 a new urban infrastructure</a:t>
            </a:r>
          </a:p>
          <a:p>
            <a:r>
              <a:rPr lang="en-US" dirty="0" smtClean="0"/>
              <a:t>Foster advanced and specialized factor development</a:t>
            </a:r>
          </a:p>
          <a:p>
            <a:r>
              <a:rPr lang="en-US" dirty="0" smtClean="0"/>
              <a:t>Develop a science and technology policy</a:t>
            </a:r>
          </a:p>
          <a:p>
            <a:r>
              <a:rPr lang="en-US" dirty="0" smtClean="0"/>
              <a:t>Promote foreign direct investment and exports</a:t>
            </a:r>
          </a:p>
          <a:p>
            <a:r>
              <a:rPr lang="en-US" dirty="0" smtClean="0"/>
              <a:t>Undertake regulatory reform</a:t>
            </a:r>
          </a:p>
          <a:p>
            <a:r>
              <a:rPr lang="en-US" dirty="0" smtClean="0"/>
              <a:t>Collect and disseminate economic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Fostering Clusters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Traditional approach: foster clusters in a top-down fashion, focusing on a single cluster</a:t>
            </a:r>
          </a:p>
          <a:p>
            <a:pPr>
              <a:defRPr/>
            </a:pPr>
            <a:r>
              <a:rPr lang="en-US" dirty="0" smtClean="0"/>
              <a:t>Recent approach: a collaborative process at the regional level</a:t>
            </a:r>
          </a:p>
          <a:p>
            <a:pPr lvl="1">
              <a:defRPr/>
            </a:pPr>
            <a:r>
              <a:rPr lang="en-US" dirty="0" smtClean="0"/>
              <a:t>Involves governments as well as firms, universities, and other actors 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everal clusters may be promoted simultaneously</a:t>
            </a:r>
          </a:p>
          <a:p>
            <a:pPr>
              <a:defRPr/>
            </a:pPr>
            <a:r>
              <a:rPr lang="en-US" dirty="0"/>
              <a:t>The most successful clusters feature substantial cooperation among firms and other actors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274320" lvl="1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Exacerbate regional and income inequality</a:t>
            </a:r>
          </a:p>
          <a:p>
            <a:r>
              <a:rPr lang="en-US" dirty="0" smtClean="0"/>
              <a:t>May damage other regions if not complementary</a:t>
            </a:r>
          </a:p>
          <a:p>
            <a:r>
              <a:rPr lang="en-US" dirty="0" smtClean="0"/>
              <a:t>Possible negative externalities </a:t>
            </a:r>
          </a:p>
          <a:p>
            <a:pPr lvl="1"/>
            <a:r>
              <a:rPr lang="en-US" dirty="0" smtClean="0"/>
              <a:t>Congestion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Strain on government services</a:t>
            </a:r>
          </a:p>
          <a:p>
            <a:r>
              <a:rPr lang="en-US" dirty="0" smtClean="0"/>
              <a:t> High levels of rent seeking, particularly due to efforts to internalize externalities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8392" y="3111238"/>
            <a:ext cx="6400800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National Case Studies of </a:t>
            </a:r>
            <a:r>
              <a:rPr lang="en-US" dirty="0" smtClean="0">
                <a:cs typeface="+mj-cs"/>
              </a:rPr>
              <a:t>Upgrading</a:t>
            </a:r>
            <a:endParaRPr lang="en-US" dirty="0">
              <a:cs typeface="+mj-cs"/>
            </a:endParaRPr>
          </a:p>
        </p:txBody>
      </p:sp>
      <p:sp>
        <p:nvSpPr>
          <p:cNvPr id="45058" name="Text Placeholder 4"/>
          <p:cNvSpPr>
            <a:spLocks noGrp="1"/>
          </p:cNvSpPr>
          <p:nvPr>
            <p:ph type="body" idx="1"/>
          </p:nvPr>
        </p:nvSpPr>
        <p:spPr>
          <a:xfrm>
            <a:off x="2578392" y="1597157"/>
            <a:ext cx="6400800" cy="1509712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Building Competitiveness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21" y="6350"/>
            <a:ext cx="3175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9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8010" y="620713"/>
            <a:ext cx="7792838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 Black" charset="0"/>
                <a:cs typeface="Times New Roman" charset="0"/>
              </a:rPr>
              <a:t>What Generates Economic Growth?</a:t>
            </a:r>
            <a:r>
              <a:rPr lang="en-US" sz="3200" b="1" dirty="0">
                <a:latin typeface="Arial Black" charset="0"/>
                <a:cs typeface="Arial" charset="0"/>
              </a:rPr>
              <a:t> 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86" y="2001337"/>
            <a:ext cx="6345214" cy="3813675"/>
          </a:xfrm>
        </p:spPr>
        <p:txBody>
          <a:bodyPr>
            <a:normAutofit lnSpcReduction="10000"/>
          </a:bodyPr>
          <a:lstStyle/>
          <a:p>
            <a:pPr marL="628650" indent="-514350">
              <a:lnSpc>
                <a:spcPct val="90000"/>
              </a:lnSpc>
            </a:pPr>
            <a:r>
              <a:rPr lang="en-US" sz="2800" i="1" dirty="0">
                <a:latin typeface="Arial" charset="0"/>
                <a:cs typeface="Arial" charset="0"/>
              </a:rPr>
              <a:t>Capital </a:t>
            </a:r>
            <a:r>
              <a:rPr lang="en-US" sz="2800" i="1" dirty="0" smtClean="0">
                <a:latin typeface="Arial" charset="0"/>
                <a:cs typeface="Arial" charset="0"/>
              </a:rPr>
              <a:t>accumulation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902970" lvl="1" indent="-514350">
              <a:lnSpc>
                <a:spcPct val="90000"/>
              </a:lnSpc>
            </a:pPr>
            <a:r>
              <a:rPr lang="en-US" sz="2400" dirty="0">
                <a:latin typeface="Arial" charset="0"/>
                <a:cs typeface="Times New Roman" charset="0"/>
              </a:rPr>
              <a:t>A</a:t>
            </a:r>
            <a:r>
              <a:rPr lang="en-US" sz="2400" dirty="0" smtClean="0">
                <a:latin typeface="Arial" charset="0"/>
                <a:cs typeface="Times New Roman" charset="0"/>
              </a:rPr>
              <a:t>ll </a:t>
            </a:r>
            <a:r>
              <a:rPr lang="en-US" sz="2400" dirty="0">
                <a:latin typeface="Arial" charset="0"/>
                <a:cs typeface="Times New Roman" charset="0"/>
              </a:rPr>
              <a:t>new investments in land and physical equipment</a:t>
            </a:r>
          </a:p>
          <a:p>
            <a:pPr marL="628650" indent="-514350">
              <a:lnSpc>
                <a:spcPct val="90000"/>
              </a:lnSpc>
            </a:pPr>
            <a:r>
              <a:rPr lang="en-US" sz="2800" i="1" dirty="0">
                <a:latin typeface="Arial" charset="0"/>
                <a:cs typeface="Times New Roman" charset="0"/>
              </a:rPr>
              <a:t>Accumulation of human capital </a:t>
            </a:r>
            <a:endParaRPr lang="en-US" sz="2800" i="1" dirty="0" smtClean="0">
              <a:latin typeface="Arial" charset="0"/>
              <a:cs typeface="Times New Roman" charset="0"/>
            </a:endParaRPr>
          </a:p>
          <a:p>
            <a:pPr marL="902970" lvl="1" indent="-51435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Times New Roman" charset="0"/>
              </a:rPr>
              <a:t>Higher skills through improved education and health</a:t>
            </a:r>
            <a:endParaRPr lang="en-US" sz="2400" dirty="0">
              <a:latin typeface="Arial" charset="0"/>
              <a:cs typeface="Arial" charset="0"/>
            </a:endParaRPr>
          </a:p>
          <a:p>
            <a:pPr marL="628650" indent="-514350">
              <a:lnSpc>
                <a:spcPct val="90000"/>
              </a:lnSpc>
            </a:pPr>
            <a:r>
              <a:rPr lang="en-US" sz="2800" i="1" dirty="0">
                <a:latin typeface="Arial" charset="0"/>
                <a:cs typeface="Times New Roman" charset="0"/>
              </a:rPr>
              <a:t>Population growth </a:t>
            </a:r>
            <a:endParaRPr lang="en-US" sz="2800" i="1" dirty="0" smtClean="0">
              <a:latin typeface="Arial" charset="0"/>
              <a:cs typeface="Times New Roman" charset="0"/>
            </a:endParaRPr>
          </a:p>
          <a:p>
            <a:pPr marL="902970" lvl="1" indent="-51435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Times New Roman" charset="0"/>
              </a:rPr>
              <a:t>Leads to an eventual </a:t>
            </a:r>
            <a:r>
              <a:rPr lang="en-US" sz="2400" dirty="0">
                <a:latin typeface="Arial" charset="0"/>
                <a:cs typeface="Times New Roman" charset="0"/>
              </a:rPr>
              <a:t>increase in the labor force</a:t>
            </a:r>
            <a:endParaRPr lang="en-US" sz="2400" dirty="0">
              <a:latin typeface="Arial" charset="0"/>
              <a:cs typeface="Arial" charset="0"/>
            </a:endParaRPr>
          </a:p>
          <a:p>
            <a:pPr marL="628650" indent="-514350">
              <a:lnSpc>
                <a:spcPct val="90000"/>
              </a:lnSpc>
            </a:pPr>
            <a:r>
              <a:rPr lang="en-US" sz="2800" i="1" dirty="0" smtClean="0">
                <a:latin typeface="Arial" charset="0"/>
                <a:cs typeface="Times New Roman" charset="0"/>
              </a:rPr>
              <a:t>Improvements in productivity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D29EB-7368-8546-992C-5A31B58E5F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560" y="152400"/>
            <a:ext cx="812244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Impact" charset="0"/>
                <a:ea typeface="ＭＳ Ｐゴシック" charset="0"/>
                <a:cs typeface="ＭＳ Ｐゴシック" charset="0"/>
              </a:rPr>
              <a:t>Upgrading to Sustain Growth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1145804" y="1143000"/>
            <a:ext cx="7159996" cy="57150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 u="sng" dirty="0" smtClean="0">
                <a:latin typeface="Arial" charset="0"/>
                <a:ea typeface="ＭＳ Ｐゴシック" charset="0"/>
                <a:cs typeface="ＭＳ Ｐゴシック" charset="0"/>
              </a:rPr>
              <a:t>Costa </a:t>
            </a:r>
            <a:r>
              <a:rPr lang="en-US" sz="2800" u="sng" dirty="0">
                <a:latin typeface="Arial" charset="0"/>
                <a:ea typeface="ＭＳ Ｐゴシック" charset="0"/>
                <a:cs typeface="ＭＳ Ｐゴシック" charset="0"/>
              </a:rPr>
              <a:t>Rica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Develop as an exporter of knowledge and skill-intensive products, especially electronics, by attracting FDI to jump start the process (the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Intel strategy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800" u="sng" dirty="0" smtClean="0">
                <a:latin typeface="Arial" charset="0"/>
                <a:ea typeface="ＭＳ Ｐゴシック" charset="0"/>
                <a:cs typeface="ＭＳ Ｐゴシック" charset="0"/>
              </a:rPr>
              <a:t>Malaysia</a:t>
            </a:r>
          </a:p>
          <a:p>
            <a:pPr marL="800100" lvl="2" indent="0" eaLnBrk="1" hangingPunct="1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Move into high-tech sectors such as nanotechnology in an effort to avoid getting stuck in the middle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9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3632" y="381000"/>
            <a:ext cx="710456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  <a:latin typeface="Impact"/>
                <a:cs typeface="Impact"/>
              </a:rPr>
              <a:t>Costa Rica</a:t>
            </a:r>
            <a:endParaRPr lang="en-US" dirty="0" smtClean="0">
              <a:latin typeface="Impact"/>
              <a:cs typeface="Impac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3632" y="1409632"/>
            <a:ext cx="7104567" cy="46863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the mid 1990s, Costa Rica’s economy economy was primarily based on agriculture, textile and tourism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By Latin American standards, the country’s physical and social infrastructure was quite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country’s chief virtue was its stable political system and well functioning institutions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Objective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Goal was to move up the value-added chain: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</a:t>
            </a:r>
            <a:r>
              <a:rPr lang="en-US" dirty="0" smtClean="0"/>
              <a:t>hift </a:t>
            </a:r>
            <a:r>
              <a:rPr lang="en-US" dirty="0"/>
              <a:t>from labor-intensive and commodity agriculture to technology- and knowledge-based activities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To reach this goal, the </a:t>
            </a:r>
            <a:r>
              <a:rPr lang="en-US" dirty="0" err="1"/>
              <a:t>Figueres</a:t>
            </a:r>
            <a:r>
              <a:rPr lang="en-US" dirty="0"/>
              <a:t> administration sought to create an “</a:t>
            </a:r>
            <a:r>
              <a:rPr lang="en-US" i="1" dirty="0"/>
              <a:t>electronics and information technology cluster</a:t>
            </a:r>
            <a:r>
              <a:rPr lang="en-US" dirty="0"/>
              <a:t>” capable of competing globally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27" y="304799"/>
            <a:ext cx="713247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</a:rPr>
              <a:t>Key Elements of the Strategy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08" y="1447799"/>
            <a:ext cx="7034792" cy="49583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Established </a:t>
            </a:r>
            <a:r>
              <a:rPr lang="en-US" sz="2800" dirty="0"/>
              <a:t>an economic development agency </a:t>
            </a: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M</a:t>
            </a:r>
            <a:r>
              <a:rPr lang="en-US" sz="2400" dirty="0" smtClean="0"/>
              <a:t>odeled </a:t>
            </a:r>
            <a:r>
              <a:rPr lang="en-US" sz="2400" dirty="0"/>
              <a:t>after </a:t>
            </a:r>
            <a:r>
              <a:rPr lang="en-US" sz="2400" dirty="0" smtClean="0"/>
              <a:t>Singapore’s Economic Development Board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Created </a:t>
            </a:r>
            <a:r>
              <a:rPr lang="en-US" sz="2800" dirty="0"/>
              <a:t>an export processing zone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Provided </a:t>
            </a:r>
            <a:r>
              <a:rPr lang="en-US" sz="2800" dirty="0"/>
              <a:t>incentives to companies exporting non-traditional products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Designed </a:t>
            </a:r>
            <a:r>
              <a:rPr lang="en-US" sz="2800" dirty="0"/>
              <a:t>focused training programs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Developed </a:t>
            </a:r>
            <a:r>
              <a:rPr lang="en-US" sz="2800" dirty="0"/>
              <a:t>infrastructure to facilitate international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</a:t>
            </a:r>
            <a:r>
              <a:rPr lang="en-US" sz="2800" dirty="0" smtClean="0"/>
              <a:t>mplemented </a:t>
            </a:r>
            <a:r>
              <a:rPr lang="en-US" sz="2800" dirty="0"/>
              <a:t>a social investment program to prepare the population for global </a:t>
            </a:r>
            <a:r>
              <a:rPr lang="en-US" sz="2800" dirty="0" smtClean="0"/>
              <a:t>competition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84AA33"/>
                </a:solidFill>
              </a:rPr>
              <a:t>Courting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992" y="1417638"/>
            <a:ext cx="7216207" cy="50593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Proactively marketed Costa Rica as a desirable location for Intel to build an assembly and testing plant </a:t>
            </a:r>
          </a:p>
          <a:p>
            <a:pPr eaLnBrk="1" hangingPunct="1">
              <a:defRPr/>
            </a:pPr>
            <a:r>
              <a:rPr lang="en-US" dirty="0" smtClean="0"/>
              <a:t>Believed Intel’s investment would signal credibility</a:t>
            </a:r>
          </a:p>
          <a:p>
            <a:pPr eaLnBrk="1" hangingPunct="1">
              <a:defRPr/>
            </a:pPr>
            <a:r>
              <a:rPr lang="en-US" dirty="0" smtClean="0"/>
              <a:t>The chief elements of the approach included:</a:t>
            </a:r>
          </a:p>
          <a:p>
            <a:pPr lvl="1" eaLnBrk="1" hangingPunct="1">
              <a:defRPr/>
            </a:pPr>
            <a:r>
              <a:rPr lang="en-US" dirty="0" smtClean="0"/>
              <a:t>Improving existing education, transportation, energy and tax structures</a:t>
            </a:r>
          </a:p>
          <a:p>
            <a:pPr lvl="1" eaLnBrk="1" hangingPunct="1">
              <a:defRPr/>
            </a:pPr>
            <a:r>
              <a:rPr lang="en-US" dirty="0" smtClean="0"/>
              <a:t>Streamlining bureaucratic processes and procedures</a:t>
            </a:r>
          </a:p>
          <a:p>
            <a:pPr lvl="1" eaLnBrk="1" hangingPunct="1">
              <a:defRPr/>
            </a:pPr>
            <a:r>
              <a:rPr lang="en-US" dirty="0" smtClean="0"/>
              <a:t>Personal commitment of the president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10" y="109237"/>
            <a:ext cx="1465070" cy="13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4AA33"/>
                </a:solidFill>
              </a:rPr>
              <a:t>Results</a:t>
            </a:r>
            <a:endParaRPr lang="en-US" dirty="0">
              <a:solidFill>
                <a:srgbClr val="84AA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768" y="1445552"/>
            <a:ext cx="7146432" cy="50593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400" dirty="0" smtClean="0"/>
              <a:t>Intel invested $770 million</a:t>
            </a:r>
          </a:p>
          <a:p>
            <a:pPr>
              <a:defRPr/>
            </a:pPr>
            <a:r>
              <a:rPr lang="en-US" sz="3400" dirty="0" smtClean="0"/>
              <a:t>Costa Rica became a key operation accounting for about one quarter of all its sales</a:t>
            </a:r>
          </a:p>
          <a:p>
            <a:pPr lvl="1">
              <a:defRPr/>
            </a:pPr>
            <a:r>
              <a:rPr lang="en-US" sz="3100" dirty="0" smtClean="0"/>
              <a:t>Intel employed 2,900 workers and created about 2,000 indirect jobs</a:t>
            </a:r>
          </a:p>
          <a:p>
            <a:pPr>
              <a:defRPr/>
            </a:pPr>
            <a:r>
              <a:rPr lang="en-US" sz="3400" dirty="0" smtClean="0"/>
              <a:t>The “signaling” effect worked: </a:t>
            </a:r>
          </a:p>
          <a:p>
            <a:pPr lvl="1">
              <a:defRPr/>
            </a:pPr>
            <a:r>
              <a:rPr lang="en-US" sz="3000" dirty="0" smtClean="0"/>
              <a:t>FDI in high tech sectors increased</a:t>
            </a:r>
            <a:endParaRPr lang="en-US" sz="3000" dirty="0"/>
          </a:p>
          <a:p>
            <a:pPr lvl="1">
              <a:defRPr/>
            </a:pPr>
            <a:r>
              <a:rPr lang="en-US" sz="3000" dirty="0" smtClean="0"/>
              <a:t>Included diverse sectors such as medicine and call centers</a:t>
            </a:r>
          </a:p>
          <a:p>
            <a:pPr>
              <a:defRPr/>
            </a:pPr>
            <a:r>
              <a:rPr lang="en-US" sz="3400" dirty="0" smtClean="0"/>
              <a:t>Exports diversified dramatically, with non-traditional exports comprising 80% of the total by 2003</a:t>
            </a:r>
          </a:p>
          <a:p>
            <a:pPr>
              <a:defRPr/>
            </a:pPr>
            <a:r>
              <a:rPr lang="en-US" sz="3400" dirty="0" smtClean="0"/>
              <a:t>Local supplier of services but not inputs flourished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84AA33"/>
                </a:solidFill>
              </a:rPr>
              <a:t>Lessons Learned</a:t>
            </a:r>
            <a:endParaRPr lang="en-US" sz="4000" dirty="0">
              <a:solidFill>
                <a:srgbClr val="84AA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Leverage the strategic project as a “flagship” investment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Stay abreast of investor requirements and continually adapt the investment climate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Coordinate support among existing investors and the highest levels of government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Develop a strategy to establish service and supply networks for priority sectors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/>
                </a:solidFill>
                <a:latin typeface="Impact"/>
                <a:cs typeface="Impact"/>
              </a:rPr>
              <a:t>Malaysia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858" y="1445550"/>
            <a:ext cx="6825467" cy="46765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Malaysia experienced rapid growth – nearly 4 percent annual real growth in GDP/capita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FDI used to create domestic industries in more advanced sectors such as electronics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</a:t>
            </a:r>
            <a:r>
              <a:rPr lang="en-US" sz="2400" dirty="0" smtClean="0"/>
              <a:t>art of complex supply chains spanning Southeast Asia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</a:t>
            </a:r>
            <a:r>
              <a:rPr lang="en-US" sz="2400" dirty="0" smtClean="0"/>
              <a:t>he country was afraid of getting</a:t>
            </a:r>
            <a:r>
              <a:rPr lang="en-US" sz="2400" dirty="0"/>
              <a:t> </a:t>
            </a:r>
            <a:r>
              <a:rPr lang="en-US" sz="2400" dirty="0" smtClean="0"/>
              <a:t>“stuck in the middle”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U</a:t>
            </a:r>
            <a:r>
              <a:rPr lang="en-US" sz="2000" dirty="0" smtClean="0"/>
              <a:t>nable to compete at the low end with China and emerging Southeast Asian countries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U</a:t>
            </a:r>
            <a:r>
              <a:rPr lang="en-US" sz="2000" dirty="0" smtClean="0"/>
              <a:t>nable to move into the higher end with Singapore or Korea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7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Vision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038" y="1417638"/>
            <a:ext cx="7230162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Created a national plan to become a developed country by 2020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Improve physical infrastructure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Provide better and faster information technology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Enhance </a:t>
            </a:r>
            <a:r>
              <a:rPr lang="en-US" sz="2000" dirty="0" smtClean="0"/>
              <a:t>education to foster a knowledge-based economy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Strengthen </a:t>
            </a:r>
            <a:r>
              <a:rPr lang="en-US" sz="2000" dirty="0"/>
              <a:t>the banking sector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Improve </a:t>
            </a:r>
            <a:r>
              <a:rPr lang="en-US" sz="2000" dirty="0" smtClean="0"/>
              <a:t>regulation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Increase the efficiency and quality of public services, especially reduce corruption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Alleviate poverty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Encouraged the development of newer industries, such as biotechnology and nanotechnology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552144" cy="3357276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/>
              <a:t>Turn Malaysia into the information technology hub of Asia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Creation</a:t>
            </a:r>
            <a:r>
              <a:rPr lang="en-US" dirty="0"/>
              <a:t>, distribution and integration of products and services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Government committed $12 billion to build infrastructure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49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3"/>
                </a:solidFill>
              </a:rPr>
              <a:t>Multimedia Super Corridor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0541"/>
            <a:ext cx="4482403" cy="32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40085" y="2895600"/>
            <a:ext cx="3659425" cy="2698503"/>
          </a:xfrm>
          <a:ln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TFP has two components:</a:t>
            </a:r>
          </a:p>
          <a:p>
            <a:pPr marL="533400" indent="-533400" eaLnBrk="1" hangingPunct="1">
              <a:buFontTx/>
              <a:buAutoNum type="arabicParenBoth"/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Technological progress in best practice (e.g., in producing Good 1)</a:t>
            </a:r>
          </a:p>
          <a:p>
            <a:pPr marL="533400" indent="-533400" eaLnBrk="1" hangingPunct="1">
              <a:buFontTx/>
              <a:buAutoNum type="arabicParenBoth"/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Change in technological efficiency (movement toward best practice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)</a:t>
            </a:r>
          </a:p>
        </p:txBody>
      </p:sp>
      <p:sp>
        <p:nvSpPr>
          <p:cNvPr id="51202" name="Line 4"/>
          <p:cNvSpPr>
            <a:spLocks noChangeShapeType="1"/>
          </p:cNvSpPr>
          <p:nvPr/>
        </p:nvSpPr>
        <p:spPr bwMode="auto">
          <a:xfrm flipV="1">
            <a:off x="5715000" y="3352800"/>
            <a:ext cx="0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5715000" y="5029200"/>
            <a:ext cx="217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Arc 6"/>
          <p:cNvSpPr>
            <a:spLocks/>
          </p:cNvSpPr>
          <p:nvPr/>
        </p:nvSpPr>
        <p:spPr bwMode="auto">
          <a:xfrm>
            <a:off x="5715000" y="3886200"/>
            <a:ext cx="12573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Arc 7"/>
          <p:cNvSpPr>
            <a:spLocks/>
          </p:cNvSpPr>
          <p:nvPr/>
        </p:nvSpPr>
        <p:spPr bwMode="auto">
          <a:xfrm>
            <a:off x="5410200" y="3657600"/>
            <a:ext cx="1600200" cy="1371600"/>
          </a:xfrm>
          <a:custGeom>
            <a:avLst/>
            <a:gdLst>
              <a:gd name="T0" fmla="*/ 2147483647 w 21600"/>
              <a:gd name="T1" fmla="*/ 0 h 21210"/>
              <a:gd name="T2" fmla="*/ 2147483647 w 21600"/>
              <a:gd name="T3" fmla="*/ 2147483647 h 21210"/>
              <a:gd name="T4" fmla="*/ 0 w 21600"/>
              <a:gd name="T5" fmla="*/ 2147483647 h 21210"/>
              <a:gd name="T6" fmla="*/ 0 60000 65536"/>
              <a:gd name="T7" fmla="*/ 0 60000 65536"/>
              <a:gd name="T8" fmla="*/ 0 60000 65536"/>
              <a:gd name="T9" fmla="*/ 0 w 21600"/>
              <a:gd name="T10" fmla="*/ 0 h 21210"/>
              <a:gd name="T11" fmla="*/ 21600 w 21600"/>
              <a:gd name="T12" fmla="*/ 21210 h 21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10" fill="none" extrusionOk="0">
                <a:moveTo>
                  <a:pt x="4087" y="0"/>
                </a:moveTo>
                <a:cubicBezTo>
                  <a:pt x="14253" y="1959"/>
                  <a:pt x="21600" y="10856"/>
                  <a:pt x="21600" y="21210"/>
                </a:cubicBezTo>
              </a:path>
              <a:path w="21600" h="21210" stroke="0" extrusionOk="0">
                <a:moveTo>
                  <a:pt x="4087" y="0"/>
                </a:moveTo>
                <a:cubicBezTo>
                  <a:pt x="14253" y="1959"/>
                  <a:pt x="21600" y="10856"/>
                  <a:pt x="21600" y="21210"/>
                </a:cubicBezTo>
                <a:lnTo>
                  <a:pt x="0" y="21210"/>
                </a:lnTo>
                <a:lnTo>
                  <a:pt x="4087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 flipV="1">
            <a:off x="5943600" y="3733800"/>
            <a:ext cx="1143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 flipV="1">
            <a:off x="6400800" y="4267200"/>
            <a:ext cx="228600" cy="228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6096000" y="34290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FF"/>
                </a:solidFill>
                <a:latin typeface="Times New Roman" charset="0"/>
                <a:ea typeface="MS Mincho" charset="0"/>
                <a:cs typeface="MS Mincho" charset="0"/>
              </a:rPr>
              <a:t>1</a:t>
            </a:r>
            <a:endParaRPr lang="en-US" sz="2800">
              <a:latin typeface="Times New Roman" charset="0"/>
            </a:endParaRP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6172200" y="4419600"/>
            <a:ext cx="292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200" dirty="0">
                <a:solidFill>
                  <a:srgbClr val="FF0000"/>
                </a:solidFill>
                <a:latin typeface="Times New Roman" charset="0"/>
                <a:ea typeface="MS Mincho" charset="0"/>
                <a:cs typeface="MS Mincho" charset="0"/>
              </a:rPr>
              <a:t>2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 flipH="1">
            <a:off x="6553200" y="3810000"/>
            <a:ext cx="6858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15"/>
          <p:cNvSpPr txBox="1">
            <a:spLocks noChangeArrowheads="1"/>
          </p:cNvSpPr>
          <p:nvPr/>
        </p:nvSpPr>
        <p:spPr bwMode="auto">
          <a:xfrm>
            <a:off x="7239000" y="3505200"/>
            <a:ext cx="574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202030"/>
                </a:solidFill>
                <a:latin typeface="Times New Roman" charset="0"/>
                <a:ea typeface="MS Mincho" charset="0"/>
                <a:cs typeface="MS Mincho" charset="0"/>
              </a:rPr>
              <a:t>PPF</a:t>
            </a:r>
            <a:endParaRPr lang="en-US" sz="3200">
              <a:solidFill>
                <a:srgbClr val="202030"/>
              </a:solidFill>
              <a:latin typeface="Times New Roman" charset="0"/>
            </a:endParaRPr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719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202030"/>
                </a:solidFill>
                <a:latin typeface="Times New Roman" charset="0"/>
                <a:ea typeface="MS Mincho" charset="0"/>
                <a:cs typeface="MS Mincho" charset="0"/>
              </a:rPr>
              <a:t>Good 1</a:t>
            </a:r>
            <a:endParaRPr lang="en-US" sz="3200">
              <a:solidFill>
                <a:srgbClr val="202030"/>
              </a:solidFill>
              <a:latin typeface="Times New Roman" charset="0"/>
            </a:endParaRP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7543800" y="5105400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202030"/>
                </a:solidFill>
                <a:latin typeface="Times New Roman" charset="0"/>
                <a:ea typeface="MS Mincho" charset="0"/>
                <a:cs typeface="MS Mincho" charset="0"/>
              </a:rPr>
              <a:t>Good2</a:t>
            </a:r>
            <a:endParaRPr lang="en-US" sz="3200">
              <a:solidFill>
                <a:srgbClr val="202030"/>
              </a:solidFill>
              <a:latin typeface="Times New Roman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405342" y="328287"/>
            <a:ext cx="7543800" cy="2286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  <a:alpha val="4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What is Total Factor Productivity (TFP)? </a:t>
            </a:r>
          </a:p>
          <a:p>
            <a:pPr algn="just">
              <a:defRPr/>
            </a:pPr>
            <a:r>
              <a:rPr lang="en-US" dirty="0"/>
              <a:t>TFP explains the growth in national output that cannot be attributed to increases in the level or quality of measured inputs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5121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0E6B1-396B-444D-ADAA-21CC3701F1E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/>
      <p:bldP spid="512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2D2E"/>
                </a:solidFill>
              </a:rPr>
              <a:t>Incentives to Foreign Firms</a:t>
            </a:r>
            <a:endParaRPr lang="en-US" dirty="0">
              <a:solidFill>
                <a:srgbClr val="C32D2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Exemption from local ownership rules</a:t>
            </a:r>
          </a:p>
          <a:p>
            <a:r>
              <a:rPr lang="en-US" dirty="0" smtClean="0"/>
              <a:t>Unlimited foreign workers</a:t>
            </a:r>
          </a:p>
          <a:p>
            <a:r>
              <a:rPr lang="en-US" dirty="0" smtClean="0"/>
              <a:t>10 years tax holiday or 100% investment tax allowance</a:t>
            </a:r>
          </a:p>
          <a:p>
            <a:r>
              <a:rPr lang="en-US" dirty="0" smtClean="0"/>
              <a:t>Duty free imports on telecomm equipment</a:t>
            </a:r>
          </a:p>
          <a:p>
            <a:r>
              <a:rPr lang="en-US" dirty="0" smtClean="0"/>
              <a:t>Special telecommunication rates</a:t>
            </a:r>
          </a:p>
          <a:p>
            <a:r>
              <a:rPr lang="en-US" dirty="0" smtClean="0"/>
              <a:t>Secure intellectual property rights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2D2E"/>
                </a:solidFill>
              </a:rPr>
              <a:t>Multimedia Development Corp</a:t>
            </a:r>
            <a:endParaRPr lang="en-US" dirty="0">
              <a:solidFill>
                <a:srgbClr val="C32D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to promote the corridor</a:t>
            </a:r>
          </a:p>
          <a:p>
            <a:pPr lvl="1"/>
            <a:r>
              <a:rPr lang="en-US" dirty="0" smtClean="0"/>
              <a:t>Marketer</a:t>
            </a:r>
          </a:p>
          <a:p>
            <a:pPr lvl="1"/>
            <a:r>
              <a:rPr lang="en-US" dirty="0" smtClean="0"/>
              <a:t>One-stop shop for investing firms</a:t>
            </a:r>
          </a:p>
          <a:p>
            <a:pPr lvl="1"/>
            <a:r>
              <a:rPr lang="en-US" dirty="0" smtClean="0"/>
              <a:t>Facilitate relations between domestic and foreign firms</a:t>
            </a:r>
          </a:p>
          <a:p>
            <a:pPr lvl="1"/>
            <a:r>
              <a:rPr lang="en-US" dirty="0" smtClean="0"/>
              <a:t>Advisor to the government</a:t>
            </a:r>
          </a:p>
          <a:p>
            <a:r>
              <a:rPr lang="en-US" dirty="0" smtClean="0"/>
              <a:t>Micro-manager approach</a:t>
            </a:r>
          </a:p>
          <a:p>
            <a:r>
              <a:rPr lang="en-US" dirty="0" smtClean="0"/>
              <a:t>Preference granted to “web-shapers”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2D2E"/>
                </a:solidFill>
              </a:rPr>
              <a:t>Challenges</a:t>
            </a:r>
            <a:endParaRPr lang="en-US" dirty="0">
              <a:solidFill>
                <a:srgbClr val="C32D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Limited experience in IT</a:t>
            </a:r>
          </a:p>
          <a:p>
            <a:r>
              <a:rPr lang="en-US" dirty="0" smtClean="0"/>
              <a:t>Poor intellectual property laws</a:t>
            </a:r>
          </a:p>
          <a:p>
            <a:r>
              <a:rPr lang="en-US" dirty="0" smtClean="0"/>
              <a:t>Insufficient number of workers with the requisite skills</a:t>
            </a:r>
          </a:p>
          <a:p>
            <a:r>
              <a:rPr lang="en-US" dirty="0" smtClean="0"/>
              <a:t>Perception that benefits to most Malays are small</a:t>
            </a:r>
          </a:p>
          <a:p>
            <a:r>
              <a:rPr lang="en-US" dirty="0" smtClean="0"/>
              <a:t>Cross border issues concerning </a:t>
            </a:r>
            <a:r>
              <a:rPr lang="en-US" dirty="0" err="1" smtClean="0"/>
              <a:t>cyberlaws</a:t>
            </a:r>
            <a:r>
              <a:rPr lang="en-US" dirty="0" smtClean="0"/>
              <a:t>, censorship and standards</a:t>
            </a:r>
          </a:p>
          <a:p>
            <a:r>
              <a:rPr lang="en-US" dirty="0" smtClean="0"/>
              <a:t>Competing clusters in other Asian 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2D2E"/>
                </a:solidFill>
              </a:rPr>
              <a:t>Mixed Results</a:t>
            </a:r>
            <a:endParaRPr lang="en-US" dirty="0">
              <a:solidFill>
                <a:srgbClr val="C32D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Banks did not fund IT enterprises</a:t>
            </a:r>
          </a:p>
          <a:p>
            <a:r>
              <a:rPr lang="en-US" dirty="0" smtClean="0"/>
              <a:t>Limited entrepreneurship due to lack of a risk-taking culture</a:t>
            </a:r>
          </a:p>
          <a:p>
            <a:endParaRPr lang="en-US" dirty="0" smtClean="0"/>
          </a:p>
          <a:p>
            <a:r>
              <a:rPr lang="en-US" dirty="0" smtClean="0"/>
              <a:t>MDC unsuccessful in attracting cutting-edge firms</a:t>
            </a:r>
          </a:p>
          <a:p>
            <a:r>
              <a:rPr lang="en-US" dirty="0" smtClean="0"/>
              <a:t>MDC shifts focus to labor-intensive IT activities at low end of value-added chain</a:t>
            </a:r>
          </a:p>
          <a:p>
            <a:pPr lvl="1"/>
            <a:r>
              <a:rPr lang="en-US" dirty="0" smtClean="0"/>
              <a:t>Data processing and customer service centers</a:t>
            </a:r>
          </a:p>
          <a:p>
            <a:pPr lvl="1"/>
            <a:r>
              <a:rPr lang="en-US" dirty="0" smtClean="0"/>
              <a:t>Generated lots of jobs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2D2E"/>
                </a:solidFill>
              </a:rPr>
              <a:t>Lessons Learned</a:t>
            </a:r>
            <a:endParaRPr lang="en-US" dirty="0">
              <a:solidFill>
                <a:srgbClr val="C32D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realistic ambitions</a:t>
            </a:r>
          </a:p>
          <a:p>
            <a:r>
              <a:rPr lang="en-US" dirty="0" smtClean="0"/>
              <a:t>Government capacity is critical</a:t>
            </a:r>
          </a:p>
          <a:p>
            <a:pPr lvl="1"/>
            <a:r>
              <a:rPr lang="en-US" dirty="0" smtClean="0"/>
              <a:t>Micro-managing does not work</a:t>
            </a:r>
          </a:p>
          <a:p>
            <a:r>
              <a:rPr lang="en-US" dirty="0" smtClean="0"/>
              <a:t>Need a match of worker skills and investment type</a:t>
            </a:r>
          </a:p>
          <a:p>
            <a:pPr lvl="1"/>
            <a:r>
              <a:rPr lang="en-US" dirty="0" smtClean="0"/>
              <a:t>Or a plan to develop adequately</a:t>
            </a:r>
          </a:p>
          <a:p>
            <a:r>
              <a:rPr lang="en-US" dirty="0" smtClean="0"/>
              <a:t>Intellectual property is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6</a:t>
            </a:fld>
            <a:endParaRPr lang="en-US"/>
          </a:p>
        </p:txBody>
      </p:sp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02187"/>
            <a:ext cx="8382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 charset="0"/>
              </a:rPr>
              <a:t>What are the Sources of Productivity Growth?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4879" y="2361374"/>
            <a:ext cx="3200400" cy="344487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Arial" charset="0"/>
              </a:rPr>
              <a:t>→ </a:t>
            </a:r>
            <a:r>
              <a:rPr lang="en-US" sz="2100" b="1" dirty="0" smtClean="0">
                <a:solidFill>
                  <a:srgbClr val="800000"/>
                </a:solidFill>
                <a:latin typeface="Arial" charset="0"/>
              </a:rPr>
              <a:t>Process innovation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800000"/>
                </a:solidFill>
                <a:latin typeface="Arial" charset="0"/>
              </a:rPr>
              <a:t>    (e.g., reengineering of shop floors)</a:t>
            </a:r>
            <a:endParaRPr lang="en-US" sz="1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Arial" charset="0"/>
              </a:rPr>
              <a:t>→ </a:t>
            </a:r>
            <a:r>
              <a:rPr lang="en-US" sz="2100" b="1" dirty="0" smtClean="0">
                <a:solidFill>
                  <a:srgbClr val="800000"/>
                </a:solidFill>
                <a:latin typeface="Arial" charset="0"/>
              </a:rPr>
              <a:t>Management innovation</a:t>
            </a:r>
            <a:endParaRPr lang="en-US" sz="21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charset="0"/>
              </a:rPr>
              <a:t>    </a:t>
            </a:r>
            <a:r>
              <a:rPr lang="en-US" sz="1800" b="1" dirty="0" smtClean="0">
                <a:latin typeface="Arial" charset="0"/>
              </a:rPr>
              <a:t>(e.g., </a:t>
            </a:r>
            <a:r>
              <a:rPr lang="ja-JP" altLang="en-US" sz="1800" b="1" dirty="0" smtClean="0">
                <a:latin typeface="Arial" charset="0"/>
              </a:rPr>
              <a:t>“</a:t>
            </a:r>
            <a:r>
              <a:rPr lang="en-US" altLang="ja-JP" sz="1800" b="1" dirty="0" smtClean="0">
                <a:latin typeface="Arial" charset="0"/>
              </a:rPr>
              <a:t>total quality management”)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→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Externalities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	(</a:t>
            </a:r>
            <a:r>
              <a:rPr lang="en-US" sz="1800" b="1" dirty="0">
                <a:latin typeface="Arial" charset="0"/>
              </a:rPr>
              <a:t>e.g., knowledge spillovers)</a:t>
            </a: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→ Scale effects</a:t>
            </a: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	(e.g</a:t>
            </a:r>
            <a:r>
              <a:rPr lang="en-US" sz="1800" b="1" dirty="0">
                <a:latin typeface="Arial" charset="0"/>
              </a:rPr>
              <a:t>.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ja-JP" altLang="en-US" sz="1800" b="1" dirty="0">
                <a:latin typeface="Arial" charset="0"/>
              </a:rPr>
              <a:t>“</a:t>
            </a:r>
            <a:r>
              <a:rPr lang="en-US" altLang="ja-JP" sz="1800" b="1" dirty="0">
                <a:latin typeface="Arial" charset="0"/>
              </a:rPr>
              <a:t>learning by doing</a:t>
            </a:r>
            <a:r>
              <a:rPr lang="ja-JP" altLang="en-US" sz="1800" b="1" dirty="0">
                <a:latin typeface="Arial" charset="0"/>
              </a:rPr>
              <a:t>”</a:t>
            </a:r>
            <a:r>
              <a:rPr lang="en-US" altLang="ja-JP" sz="1800" b="1" dirty="0">
                <a:latin typeface="Arial" charset="0"/>
              </a:rPr>
              <a:t> and </a:t>
            </a:r>
            <a:r>
              <a:rPr lang="ja-JP" altLang="en-US" sz="1800" b="1" dirty="0">
                <a:latin typeface="Arial" charset="0"/>
              </a:rPr>
              <a:t>“</a:t>
            </a:r>
            <a:r>
              <a:rPr lang="en-US" altLang="ja-JP" sz="1800" b="1" dirty="0">
                <a:latin typeface="Arial" charset="0"/>
              </a:rPr>
              <a:t>matching</a:t>
            </a:r>
            <a:r>
              <a:rPr lang="ja-JP" altLang="en-US" sz="1800" b="1" dirty="0">
                <a:latin typeface="Arial" charset="0"/>
              </a:rPr>
              <a:t>”</a:t>
            </a:r>
            <a:r>
              <a:rPr lang="en-US" altLang="ja-JP" sz="1800" b="1" dirty="0">
                <a:latin typeface="Arial" charset="0"/>
              </a:rPr>
              <a:t>)</a:t>
            </a:r>
            <a:endParaRPr lang="en-US" altLang="ja-JP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dirty="0">
              <a:latin typeface="Arial" charset="0"/>
            </a:endParaRP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828800" y="3429000"/>
            <a:ext cx="914400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R&amp;D 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1066800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Trade 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1905000" y="4876800"/>
            <a:ext cx="2438400" cy="7080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Sub-contracting &amp; Licensing 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Technological Change</a:t>
            </a:r>
          </a:p>
        </p:txBody>
      </p:sp>
      <p:sp>
        <p:nvSpPr>
          <p:cNvPr id="74759" name="Line 9"/>
          <p:cNvSpPr>
            <a:spLocks noChangeShapeType="1"/>
          </p:cNvSpPr>
          <p:nvPr/>
        </p:nvSpPr>
        <p:spPr bwMode="auto">
          <a:xfrm flipV="1">
            <a:off x="2286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10"/>
          <p:cNvSpPr>
            <a:spLocks noChangeShapeType="1"/>
          </p:cNvSpPr>
          <p:nvPr/>
        </p:nvSpPr>
        <p:spPr bwMode="auto">
          <a:xfrm flipV="1">
            <a:off x="3276600" y="3124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2895600" y="4114800"/>
            <a:ext cx="838200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FDI</a:t>
            </a:r>
          </a:p>
        </p:txBody>
      </p:sp>
      <p:sp>
        <p:nvSpPr>
          <p:cNvPr id="74762" name="Line 12"/>
          <p:cNvSpPr>
            <a:spLocks noChangeShapeType="1"/>
          </p:cNvSpPr>
          <p:nvPr/>
        </p:nvSpPr>
        <p:spPr bwMode="auto">
          <a:xfrm flipV="1">
            <a:off x="1219200" y="3124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Oval 13"/>
          <p:cNvSpPr>
            <a:spLocks noChangeArrowheads="1"/>
          </p:cNvSpPr>
          <p:nvPr/>
        </p:nvSpPr>
        <p:spPr bwMode="auto">
          <a:xfrm>
            <a:off x="457200" y="2362200"/>
            <a:ext cx="3962400" cy="7620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4766" name="Line 16"/>
          <p:cNvSpPr>
            <a:spLocks noChangeShapeType="1"/>
          </p:cNvSpPr>
          <p:nvPr/>
        </p:nvSpPr>
        <p:spPr bwMode="auto">
          <a:xfrm flipV="1">
            <a:off x="3962400" y="2971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762" y="685800"/>
            <a:ext cx="7826437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75E47"/>
                </a:solidFill>
                <a:ea typeface="ＭＳ Ｐゴシック" pitchFamily="34" charset="-128"/>
                <a:cs typeface="+mj-cs"/>
              </a:rPr>
              <a:t>TFP, Not Factor Accumulation, </a:t>
            </a:r>
            <a:br>
              <a:rPr lang="en-US" dirty="0" smtClean="0">
                <a:solidFill>
                  <a:srgbClr val="675E47"/>
                </a:solidFill>
                <a:ea typeface="ＭＳ Ｐゴシック" pitchFamily="34" charset="-128"/>
                <a:cs typeface="+mj-cs"/>
              </a:rPr>
            </a:br>
            <a:r>
              <a:rPr lang="en-US" dirty="0" smtClean="0">
                <a:solidFill>
                  <a:srgbClr val="675E47"/>
                </a:solidFill>
                <a:ea typeface="ＭＳ Ｐゴシック" pitchFamily="34" charset="-128"/>
                <a:cs typeface="+mj-cs"/>
              </a:rPr>
              <a:t>Drives Growth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069026" y="1981200"/>
            <a:ext cx="7160573" cy="4724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800000"/>
                </a:solidFill>
                <a:latin typeface="+mj-lt"/>
              </a:rPr>
              <a:t>Accumulating physical capital and human capital </a:t>
            </a: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is necessary but not sufficient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Differences 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in TFP </a:t>
            </a: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largely 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account for differences in the rate of economic growth across countries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800000"/>
                </a:solidFill>
                <a:latin typeface="+mj-lt"/>
              </a:rPr>
              <a:t>In faster growing countries, TFP </a:t>
            </a:r>
            <a:r>
              <a:rPr lang="en-US" sz="2400" dirty="0" smtClean="0">
                <a:solidFill>
                  <a:srgbClr val="800000"/>
                </a:solidFill>
                <a:latin typeface="+mj-lt"/>
              </a:rPr>
              <a:t>accounts </a:t>
            </a:r>
            <a:r>
              <a:rPr lang="en-US" sz="2400" dirty="0">
                <a:solidFill>
                  <a:srgbClr val="800000"/>
                </a:solidFill>
                <a:latin typeface="+mj-lt"/>
              </a:rPr>
              <a:t>for more than half of economic </a:t>
            </a:r>
            <a:r>
              <a:rPr lang="en-US" sz="2400" dirty="0" smtClean="0">
                <a:solidFill>
                  <a:srgbClr val="800000"/>
                </a:solidFill>
                <a:latin typeface="+mj-lt"/>
              </a:rPr>
              <a:t>growth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cs typeface="Arial" charset="0"/>
              </a:rPr>
              <a:t>S</a:t>
            </a:r>
            <a:r>
              <a:rPr lang="en-US" sz="2600" dirty="0" smtClean="0">
                <a:cs typeface="Arial" charset="0"/>
              </a:rPr>
              <a:t>ustained </a:t>
            </a:r>
            <a:r>
              <a:rPr lang="en-US" sz="2600" dirty="0">
                <a:cs typeface="Arial" charset="0"/>
              </a:rPr>
              <a:t>growth is characterized by continuous industrial and technological upgrading</a:t>
            </a:r>
          </a:p>
          <a:p>
            <a:pPr>
              <a:lnSpc>
                <a:spcPct val="90000"/>
              </a:lnSpc>
              <a:defRPr/>
            </a:pPr>
            <a:endParaRPr lang="en-US" sz="26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AC93F-6B09-6B4B-ACB6-4EA1F6309FC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216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684213" y="6092825"/>
            <a:ext cx="360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Source: Easterly and Levine (2001)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B884-C307-C54F-9AF2-D34199CE8F2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2205</Words>
  <Application>Microsoft Office PowerPoint</Application>
  <PresentationFormat>On-screen Show (4:3)</PresentationFormat>
  <Paragraphs>446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ＭＳ ゴシック</vt:lpstr>
      <vt:lpstr>MS Mincho</vt:lpstr>
      <vt:lpstr>ＭＳ Ｐゴシック</vt:lpstr>
      <vt:lpstr>Arial</vt:lpstr>
      <vt:lpstr>Arial Black</vt:lpstr>
      <vt:lpstr>Calibri</vt:lpstr>
      <vt:lpstr>Garamond</vt:lpstr>
      <vt:lpstr>Gill Sans MT</vt:lpstr>
      <vt:lpstr>Impact</vt:lpstr>
      <vt:lpstr>Times New Roman</vt:lpstr>
      <vt:lpstr>Verdana</vt:lpstr>
      <vt:lpstr>Wingdings</vt:lpstr>
      <vt:lpstr>Wingdings 2</vt:lpstr>
      <vt:lpstr>Solstice</vt:lpstr>
      <vt:lpstr>1_Office Theme</vt:lpstr>
      <vt:lpstr>2_Office Theme</vt:lpstr>
      <vt:lpstr>Growth, Innovation and Upgrading</vt:lpstr>
      <vt:lpstr>Agenda</vt:lpstr>
      <vt:lpstr>PowerPoint Presentation</vt:lpstr>
      <vt:lpstr>What Generates Economic Growth? </vt:lpstr>
      <vt:lpstr>PowerPoint Presentation</vt:lpstr>
      <vt:lpstr>What are the Sources of Productivity Growth?</vt:lpstr>
      <vt:lpstr>TFP, Not Factor Accumulation,  Drives Growth</vt:lpstr>
      <vt:lpstr>PowerPoint Presentation</vt:lpstr>
      <vt:lpstr>PowerPoint Presentation</vt:lpstr>
      <vt:lpstr>PowerPoint Presentation</vt:lpstr>
      <vt:lpstr>PowerPoint Presentation</vt:lpstr>
      <vt:lpstr>Industrial Upgrading</vt:lpstr>
      <vt:lpstr>What is Upgrading?</vt:lpstr>
      <vt:lpstr>Upgrading and Competitiveness </vt:lpstr>
      <vt:lpstr>PowerPoint Presentation</vt:lpstr>
      <vt:lpstr>What is Innovation?</vt:lpstr>
      <vt:lpstr>Sources of Innovation</vt:lpstr>
      <vt:lpstr>Sources of Innovation and Use  Map</vt:lpstr>
      <vt:lpstr>Innovation in Emerging Markets</vt:lpstr>
      <vt:lpstr>Innovation in Emerging Markets</vt:lpstr>
      <vt:lpstr>Barriers to Innovation in Emerging Markets</vt:lpstr>
      <vt:lpstr>PowerPoint Presentation</vt:lpstr>
      <vt:lpstr>State Must Play Some Role</vt:lpstr>
      <vt:lpstr>State as Facilitator</vt:lpstr>
      <vt:lpstr>State as Transformer </vt:lpstr>
      <vt:lpstr>Industrial Policy Options</vt:lpstr>
      <vt:lpstr>1. Functional Industrial Policy</vt:lpstr>
      <vt:lpstr>Correcting Market Failures</vt:lpstr>
      <vt:lpstr>Information Externalities</vt:lpstr>
      <vt:lpstr>Coordination Problems</vt:lpstr>
      <vt:lpstr>2. Develop Networks</vt:lpstr>
      <vt:lpstr>Clusters</vt:lpstr>
      <vt:lpstr>Clustering</vt:lpstr>
      <vt:lpstr>Agglomeration Economies</vt:lpstr>
      <vt:lpstr>Government’s Role</vt:lpstr>
      <vt:lpstr>Industrial Policy for Clusters</vt:lpstr>
      <vt:lpstr>Fostering Clusters and Networks</vt:lpstr>
      <vt:lpstr>Risks of Clustering</vt:lpstr>
      <vt:lpstr>National Case Studies of Upgrading</vt:lpstr>
      <vt:lpstr>Upgrading to Sustain Growth</vt:lpstr>
      <vt:lpstr>Costa Rica</vt:lpstr>
      <vt:lpstr>Objective</vt:lpstr>
      <vt:lpstr>Key Elements of the Strategy</vt:lpstr>
      <vt:lpstr>Courting </vt:lpstr>
      <vt:lpstr>Results</vt:lpstr>
      <vt:lpstr>Lessons Learned</vt:lpstr>
      <vt:lpstr>Malaysia</vt:lpstr>
      <vt:lpstr>Vision 2020</vt:lpstr>
      <vt:lpstr> Turn Malaysia into the information technology hub of Asia  Creation, distribution and integration of products and services  Government committed $12 billion to build infrastructure</vt:lpstr>
      <vt:lpstr>Incentives to Foreign Firms</vt:lpstr>
      <vt:lpstr>Multimedia Development Corp</vt:lpstr>
      <vt:lpstr>Challenges</vt:lpstr>
      <vt:lpstr>Mixed Results</vt:lpstr>
      <vt:lpstr>Lessons Learned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Arvid Lukauskas</dc:creator>
  <cp:lastModifiedBy>Technical Services</cp:lastModifiedBy>
  <cp:revision>59</cp:revision>
  <dcterms:created xsi:type="dcterms:W3CDTF">2014-10-12T01:21:34Z</dcterms:created>
  <dcterms:modified xsi:type="dcterms:W3CDTF">2015-04-29T12:24:48Z</dcterms:modified>
</cp:coreProperties>
</file>