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Default ContentType="image/gif" Extension="gif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7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25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33.xml"/>
  <Override ContentType="application/vnd.openxmlformats-officedocument.presentationml.slide+xml" PartName="/ppt/slides/slide36.xml"/>
  <Override ContentType="application/vnd.openxmlformats-officedocument.presentationml.slide+xml" PartName="/ppt/slides/slide35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3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38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0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27A0AA8B-3587-4CBB-A2FF-F0969A0F255E}">
  <a:tblStyle styleId="{27A0AA8B-3587-4CBB-A2FF-F0969A0F255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FF3F9"/>
          </a:solidFill>
        </a:fill>
      </a:tcStyle>
    </a:wholeTbl>
    <a:band1H>
      <a:tcStyle>
        <a:fill>
          <a:solidFill>
            <a:srgbClr val="DBE5F1"/>
          </a:solidFill>
        </a:fill>
      </a:tcStyle>
    </a:band1H>
    <a:band1V>
      <a:tcStyle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19" Type="http://schemas.openxmlformats.org/officeDocument/2006/relationships/slide" Target="slides/slide14.xml"/><Relationship Id="rId36" Type="http://schemas.openxmlformats.org/officeDocument/2006/relationships/slide" Target="slides/slide31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12" Type="http://schemas.openxmlformats.org/officeDocument/2006/relationships/slide" Target="slides/slide7.xml"/><Relationship Id="rId31" Type="http://schemas.openxmlformats.org/officeDocument/2006/relationships/slide" Target="slides/slide26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29" Type="http://schemas.openxmlformats.org/officeDocument/2006/relationships/slide" Target="slides/slide2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40" Type="http://schemas.openxmlformats.org/officeDocument/2006/relationships/slide" Target="slides/slide35.xml"/><Relationship Id="rId1" Type="http://schemas.openxmlformats.org/officeDocument/2006/relationships/theme" Target="theme/theme2.xml"/><Relationship Id="rId22" Type="http://schemas.openxmlformats.org/officeDocument/2006/relationships/slide" Target="slides/slide17.xml"/><Relationship Id="rId41" Type="http://schemas.openxmlformats.org/officeDocument/2006/relationships/slide" Target="slides/slide36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42" Type="http://schemas.openxmlformats.org/officeDocument/2006/relationships/slide" Target="slides/slide37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43" Type="http://schemas.openxmlformats.org/officeDocument/2006/relationships/slide" Target="slides/slide38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8" Type="http://schemas.openxmlformats.org/officeDocument/2006/relationships/theme" Target="../theme/theme3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3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3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<Relationships xmlns="http://schemas.openxmlformats.org/package/2006/relationships"><Relationship Id="rId14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2" Type="http://schemas.openxmlformats.org/officeDocument/2006/relationships/image" Target="../media/image07.gif"/><Relationship Id="rId13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Relationship Id="rId10" Type="http://schemas.openxmlformats.org/officeDocument/2006/relationships/image" Target="../media/image11.jpg"/><Relationship Id="rId3" Type="http://schemas.openxmlformats.org/officeDocument/2006/relationships/image" Target="../media/image03.jpg"/><Relationship Id="rId11" Type="http://schemas.openxmlformats.org/officeDocument/2006/relationships/image" Target="../media/image09.png"/><Relationship Id="rId9" Type="http://schemas.openxmlformats.org/officeDocument/2006/relationships/image" Target="../media/image08.jpg"/><Relationship Id="rId6" Type="http://schemas.openxmlformats.org/officeDocument/2006/relationships/image" Target="../media/image04.jpg"/><Relationship Id="rId5" Type="http://schemas.openxmlformats.org/officeDocument/2006/relationships/image" Target="../media/image02.png"/><Relationship Id="rId8" Type="http://schemas.openxmlformats.org/officeDocument/2006/relationships/image" Target="../media/image06.png"/><Relationship Id="rId7" Type="http://schemas.openxmlformats.org/officeDocument/2006/relationships/image" Target="../media/image05.jpg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youtube.com/v/1GAt4tzmwHk" TargetMode="External"/><Relationship Id="rId5" Type="http://schemas.openxmlformats.org/officeDocument/2006/relationships/image" Target="../media/image00.jpg"/></Relationships>
</file>

<file path=ppt/slides/_rels/slide3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3" Type="http://schemas.openxmlformats.org/officeDocument/2006/relationships/image" Target="../media/image19.jpg"/></Relationships>
</file>

<file path=ppt/slides/_rels/slide3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3" Type="http://schemas.openxmlformats.org/officeDocument/2006/relationships/image" Target="../media/image12.jpg"/></Relationships>
</file>

<file path=ppt/slides/_rels/slide3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3" Type="http://schemas.openxmlformats.org/officeDocument/2006/relationships/image" Target="../media/image16.png"/></Relationships>
</file>

<file path=ppt/slides/_rels/slide3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3" Type="http://schemas.openxmlformats.org/officeDocument/2006/relationships/image" Target="../media/image18.png"/></Relationships>
</file>

<file path=ppt/slides/_rels/slide3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3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3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ctrTitle"/>
          </p:nvPr>
        </p:nvSpPr>
        <p:spPr>
          <a:xfrm>
            <a:off x="751300" y="2240248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7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1871</a:t>
            </a:r>
          </a:p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grand experiment …</a:t>
            </a:r>
          </a:p>
          <a:p>
            <a:pPr indent="0" lvl="0" marL="0" marR="0" rtl="0" algn="ctr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 that has gone really</a:t>
            </a:r>
            <a:r>
              <a:rPr lang="en-US" sz="3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3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really well.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aseline="0" i="0" lang="en-US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Second Answer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Yes!</a:t>
            </a:r>
          </a:p>
          <a:p>
            <a:pPr lvl="1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350 companies</a:t>
            </a:r>
          </a:p>
          <a:p>
            <a:pPr lvl="1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750 people</a:t>
            </a:r>
          </a:p>
          <a:p>
            <a:pPr lvl="1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 Universities</a:t>
            </a:r>
          </a:p>
          <a:p>
            <a:pPr lvl="1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 VCs</a:t>
            </a:r>
          </a:p>
          <a:p>
            <a:pPr lvl="1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570 events</a:t>
            </a:r>
          </a:p>
          <a:p>
            <a:pPr lvl="1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6000 hours one-on-one mentoring</a:t>
            </a:r>
          </a:p>
          <a:p>
            <a:pPr lvl="1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250 workshops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0019"/>
            <a:ext cx="9143998" cy="6097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aseline="0" i="0" lang="en-US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Third Question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those opportunities produce a lasting, substantive effect on the community that will improve the lives of everyone in the region?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aseline="0" i="0" lang="en-US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Third Answer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think so!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question is why we come to work every day.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aseline="0" i="0" lang="en-US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Progress</a:t>
            </a:r>
          </a:p>
        </p:txBody>
      </p:sp>
      <p:graphicFrame>
        <p:nvGraphicFramePr>
          <p:cNvPr id="128" name="Shape 128"/>
          <p:cNvGraphicFramePr/>
          <p:nvPr/>
        </p:nvGraphicFramePr>
        <p:xfrm>
          <a:off x="287863" y="156104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{27A0AA8B-3587-4CBB-A2FF-F0969A0F255E}</a:tableStyleId>
              </a:tblPr>
              <a:tblGrid>
                <a:gridCol w="2099725"/>
                <a:gridCol w="2099725"/>
                <a:gridCol w="2099725"/>
                <a:gridCol w="2099725"/>
              </a:tblGrid>
              <a:tr h="611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May 2, 2012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January 2014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Today</a:t>
                      </a:r>
                    </a:p>
                  </a:txBody>
                  <a:tcPr marT="45725" marB="45725" marR="91450" marL="91450"/>
                </a:tc>
              </a:tr>
              <a:tr h="611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Sq. Ft.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50,000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50,000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75,000</a:t>
                      </a:r>
                    </a:p>
                  </a:txBody>
                  <a:tcPr marT="45725" marB="45725" marR="91450" marL="91450"/>
                </a:tc>
              </a:tr>
              <a:tr h="611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Schools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8</a:t>
                      </a:r>
                    </a:p>
                  </a:txBody>
                  <a:tcPr marT="45725" marB="45725" marR="91450" marL="91450"/>
                </a:tc>
              </a:tr>
              <a:tr h="611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VCs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10</a:t>
                      </a:r>
                    </a:p>
                  </a:txBody>
                  <a:tcPr marT="45725" marB="45725" marR="91450" marL="91450"/>
                </a:tc>
              </a:tr>
              <a:tr h="611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Incubators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9</a:t>
                      </a:r>
                    </a:p>
                  </a:txBody>
                  <a:tcPr marT="45725" marB="45725" marR="91450" marL="91450"/>
                </a:tc>
              </a:tr>
              <a:tr h="611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Companies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100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250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350</a:t>
                      </a:r>
                    </a:p>
                  </a:txBody>
                  <a:tcPr marT="45725" marB="45725" marR="91450" marL="91450"/>
                </a:tc>
              </a:tr>
              <a:tr h="611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People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450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600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750</a:t>
                      </a:r>
                    </a:p>
                  </a:txBody>
                  <a:tcPr marT="45725" marB="45725" marR="91450" marL="91450"/>
                </a:tc>
              </a:tr>
              <a:tr h="611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Traffic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500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800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1400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aseline="0" i="0" lang="en-US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do three main things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694"/>
              <a:buFont typeface="Helvetica Neue"/>
              <a:buChar char="•"/>
            </a:pPr>
            <a:r>
              <a:rPr b="0" baseline="0" i="0" lang="en-US" sz="295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Helping startups grow and succeed.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First and primary purpose. That’s what we pretty much do all day long.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96694"/>
              <a:buFont typeface="Helvetica Neue"/>
              <a:buChar char="•"/>
            </a:pPr>
            <a:r>
              <a:rPr b="0" baseline="0" i="0" lang="en-US" sz="295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Dealing with the inbound.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Everyone has an “1871 plan.” We are in the business of finding good opportunities.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96694"/>
              <a:buFont typeface="Helvetica Neue"/>
              <a:buChar char="•"/>
            </a:pPr>
            <a:r>
              <a:rPr b="0" baseline="0" i="0" lang="en-US" sz="295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Taking 1871 outside of these walls.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Helping cement the reputation of 1871 as Chicago’s digital hub and raise the fortunes of the entire community.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aseline="0" i="0" lang="en-US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Ways We Meet Our Goals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have established some “best practices” and other ideas that guide our thinking in how we spend our day to day efforts.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of these goals are focused on our underlying goal – to create jobs and economic opportunity in the community.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marR="0" rtl="0" algn="ctr">
              <a:spcBef>
                <a:spcPts val="0"/>
              </a:spcBef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4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baseline="0" i="0" lang="en-US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 a critical mass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 350 companies and over 750 individuals from those companies.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average size of the company grows as they move through the space</a:t>
            </a:r>
          </a:p>
          <a:p>
            <a:pPr lvl="1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spaces built to accommodate companies as they grow  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Leading vertical: Education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457200" y="-555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aseline="0" i="0" lang="en-US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Build an ecosystem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457200" y="9975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Schools</a:t>
            </a:r>
          </a:p>
          <a:p>
            <a:pPr indent="-2603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33333"/>
              <a:buFont typeface="Helvetica Neue"/>
              <a:buChar char="–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Now have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eight different coding or design schools</a:t>
            </a:r>
          </a:p>
          <a:p>
            <a:pPr indent="-2921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Universities</a:t>
            </a:r>
          </a:p>
          <a:p>
            <a:pPr indent="-2222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 leading Illinois Universities</a:t>
            </a:r>
          </a:p>
          <a:p>
            <a:pPr indent="-2222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Northwestern, University of Chicago, IIT, University of Illinois, Loyola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33333"/>
              <a:buFont typeface="Helvetica Neue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Incubators-</a:t>
            </a: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Food, Real Estate, Veterans, Women, Bitcoin, Education (*2), Impact Companies, International</a:t>
            </a:r>
          </a:p>
          <a:p>
            <a:pPr indent="-2921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Venture Capital Firms and Angel Networks</a:t>
            </a:r>
          </a:p>
          <a:p>
            <a:pPr indent="-2921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Companies-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350 </a:t>
            </a: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member companies</a:t>
            </a:r>
          </a:p>
          <a:p>
            <a:pPr indent="-2921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Individuals- </a:t>
            </a: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350 mentors</a:t>
            </a: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buNone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Ecosystem becomes the Driver of the Ecosystem:</a:t>
            </a:r>
          </a:p>
          <a:p>
            <a:pPr indent="-2540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 a certain point, the ecosystem begins to grow and create opportunities without direct intervention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6729"/>
            <a:ext cx="9143994" cy="6084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242000" y="129300"/>
            <a:ext cx="85994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aseline="0" i="0" lang="en-US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fair Chicago, where we lay our scene</a:t>
            </a:r>
          </a:p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426950" y="11659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History of Chicago’s tech community: Orbitz, GrubHub, Groupon</a:t>
            </a:r>
          </a:p>
          <a:p>
            <a:pPr lvl="1" marR="0" rtl="0" algn="l">
              <a:spcBef>
                <a:spcPts val="0"/>
              </a:spcBef>
              <a:buClr>
                <a:schemeClr val="dk1"/>
              </a:buClr>
              <a:buSzPct val="80000"/>
              <a:buFont typeface="Helvetica Neue"/>
              <a:buChar char="–"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Merchandise Mart: Motorola, Braintree, Yelp </a:t>
            </a:r>
          </a:p>
          <a:p>
            <a:pPr indent="-2921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Massive braindrain to the coasts (Netscape, Paypal, others)</a:t>
            </a:r>
          </a:p>
          <a:p>
            <a:pPr indent="-2921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World class city with a global economy and a growing tech sector</a:t>
            </a:r>
          </a:p>
          <a:p>
            <a:pPr lvl="1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33 Fortune 500 headquarters</a:t>
            </a:r>
          </a:p>
          <a:p>
            <a:pPr lvl="1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other single industry makes up more than 14% of the economy</a:t>
            </a:r>
          </a:p>
          <a:p>
            <a:pPr lvl="1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18,000 foreign-based companies located in Chicago</a:t>
            </a:r>
          </a:p>
          <a:p>
            <a:pPr lvl="1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 40,000 tech jobs in Chicago (+ 15,000 since 2011)</a:t>
            </a:r>
          </a:p>
          <a:p>
            <a:pPr indent="-2921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Needed a galvanizing force</a:t>
            </a:r>
          </a:p>
          <a:p>
            <a:pPr indent="0" lvl="0" marL="0" marR="0" rtl="0" algn="l">
              <a:spcBef>
                <a:spcPts val="64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aseline="0" i="0" lang="en-US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Focus on verticals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Presently we have nine incubators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Food, Real Estate, Veterans, Women, Bitcoin, Education (*2), Impact Companies, International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way of staying competitive in the marketplace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457200" y="198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aseline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Embrace the sharing economy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457200" y="14176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302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be successful in this space, it’s imperative that the values of the shared economy are emphasized.</a:t>
            </a:r>
          </a:p>
          <a:p>
            <a:pPr indent="-3302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South Classroom: Starter League, Des</a:t>
            </a: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ignation</a:t>
            </a:r>
          </a:p>
          <a:p>
            <a:pPr indent="-3302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North Classroom: The Bunker, Fullbridge, Sales for Starters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6666"/>
              <a:buFont typeface="Calibri"/>
              <a:buChar char="•"/>
            </a:pPr>
            <a:r>
              <a:rPr b="0" baseline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2.03: The Startup Institute, and DVX Labs, </a:t>
            </a: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ACLTC, Startup Leadership Program, Press Events, etc.  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1000"/>
            <a:ext cx="9143999" cy="609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aseline="0" i="0" lang="en-US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 We are international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Exchange agreements – London, Tel Aviv, Toronto, Mexico City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Visiting cohorts – Turkey, Colombia, Israel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Chicago is the premiere launching pad for businesses trying to penetrate the U.S. Market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Strategic Partners – Sente, TechBridge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aseline="0" i="0" lang="en-US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6. Engage corporations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302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Corporations are as essential for the success of 1871 as startups</a:t>
            </a:r>
          </a:p>
          <a:p>
            <a:pPr indent="-3302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Corporations have flexibility to invest or pilot; much more</a:t>
            </a:r>
          </a:p>
          <a:p>
            <a:pPr indent="-3302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Innovation Days: corporate partners send employees to talk with curated list of startups that could help make direct improvements to specific aspects of the corporation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aseline="0" i="0" lang="en-US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of Our Sponsors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61000"/>
            <a:ext cx="2725050" cy="1398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026" y="3157850"/>
            <a:ext cx="1825673" cy="15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250" y="1108825"/>
            <a:ext cx="2024513" cy="12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46387" y="1374825"/>
            <a:ext cx="1617550" cy="155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52375" y="3232725"/>
            <a:ext cx="2127962" cy="147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1537" y="5061187"/>
            <a:ext cx="1298650" cy="15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76162" y="5242950"/>
            <a:ext cx="2024525" cy="113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40975" y="1259900"/>
            <a:ext cx="2024524" cy="134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551775" y="2429750"/>
            <a:ext cx="2095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04349" y="2848212"/>
            <a:ext cx="2261175" cy="122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711325" y="3696125"/>
            <a:ext cx="1706950" cy="170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741175" y="4570950"/>
            <a:ext cx="1617549" cy="161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aseline="0" i="0" lang="en-US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7. Communicate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30,000 </a:t>
            </a: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witter followers and over 6,000 </a:t>
            </a: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acebook followers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Weekly newsletter to 25,000 recipients and an internal community newsletter as well.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Plus we have a blog, a relationship with every reporter in town, and several communications  people 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aseline="0" i="0" lang="en-US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8. Embrace the network effect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457200" y="16166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302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Interaction with alumni companies as mentors, partners, or potential collaborators</a:t>
            </a:r>
          </a:p>
          <a:p>
            <a:pPr indent="-3302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for Entrepreneurs network</a:t>
            </a:r>
          </a:p>
          <a:p>
            <a:pPr lvl="1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871 Companies can participate in GFE Demo Day</a:t>
            </a:r>
          </a:p>
          <a:p>
            <a:pPr lvl="1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Reciprocal agreements with other GFE centers nationwide</a:t>
            </a:r>
          </a:p>
          <a:p>
            <a:pPr lvl="1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 to Google Cloud Platform</a:t>
            </a:r>
          </a:p>
          <a:p>
            <a:pPr lvl="1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led workshops at 1871</a:t>
            </a:r>
          </a:p>
          <a:p>
            <a:pPr indent="0" lvl="0" marL="0" rtl="0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aseline="0" i="0" lang="en-US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9. Focus on education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302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spend $1 million on programming every year.</a:t>
            </a:r>
          </a:p>
          <a:p>
            <a:pPr indent="-3302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250 workshops and over 5,000 hours of one-on-one membership.</a:t>
            </a:r>
          </a:p>
          <a:p>
            <a:pPr indent="-3302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 aspect of the business process is covered.</a:t>
            </a:r>
          </a:p>
          <a:p>
            <a:pPr indent="-3302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PRIMARY CHALLENGE: Making sure the right people are at the right meetings.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457200" y="155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aseline="0" i="0" lang="en-US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10. Embrace diversity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457200" y="1447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are committed to making strides in increasing access and educational opportunities to underrepresented groups within the tech community</a:t>
            </a:r>
          </a:p>
          <a:p>
            <a:pPr lvl="1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Helvetica Neue"/>
              <a:buChar char="–"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than 25% of our members come from a diverse background</a:t>
            </a:r>
          </a:p>
          <a:p>
            <a:pPr lvl="1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Helvetica Neue"/>
              <a:buChar char="–"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CODE2040 Entrepreneur in Residence- powered by Google</a:t>
            </a:r>
          </a:p>
          <a:p>
            <a:pPr lvl="1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Helvetica Neue"/>
              <a:buChar char="–"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Bunker- Veteran accelerator</a:t>
            </a:r>
          </a:p>
          <a:p>
            <a:pPr lvl="1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Helvetica Neue"/>
              <a:buChar char="–"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WiSTEM to roll out in the fall of 2015</a:t>
            </a:r>
          </a:p>
          <a:p>
            <a:pPr lvl="1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Helvetica Neue"/>
              <a:buChar char="–"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Working with Illinois Hispanic Chamber of Commerce, Chicago Urban League among others to identify potential members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>
            <a:hlinkClick r:id="rId4"/>
          </p:cNvPr>
          <p:cNvSpPr/>
          <p:nvPr/>
        </p:nvSpPr>
        <p:spPr>
          <a:xfrm>
            <a:off x="787525" y="373250"/>
            <a:ext cx="7760349" cy="5820274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0019"/>
            <a:ext cx="9143998" cy="6097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11. Making an Impact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457200" y="14478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goal at 1871 is to support companies that are not just focused raising revenue, but also on making a positive impact on the community. </a:t>
            </a:r>
          </a:p>
          <a:p>
            <a:pPr indent="-3302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Impact Engine</a:t>
            </a:r>
          </a:p>
          <a:p>
            <a: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invests in for-profit businesses addressing the world’s greatest social and environmental challenges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 on membership application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1871 is not a location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is part of the business model for everyone here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457200" y="2933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aseline="0" i="0" lang="en-US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#1 – 640 LABS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Exited in sale to Monsanto 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company continues to grow in Chicago.</a:t>
            </a:r>
          </a:p>
        </p:txBody>
      </p:sp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375" y="3085300"/>
            <a:ext cx="6993249" cy="209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aseline="0" i="0" lang="en-US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#2 – Package Zen</a:t>
            </a:r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302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Just completed TechStars Chicago; raising first round of funding</a:t>
            </a:r>
          </a:p>
          <a:p>
            <a:pPr indent="-3302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Closed Memphis Grizzlies and FedEx Forum as a client.</a:t>
            </a:r>
          </a:p>
        </p:txBody>
      </p:sp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2412" y="3310475"/>
            <a:ext cx="3379174" cy="337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aseline="0" i="0" lang="en-US" sz="395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#3 – Anyone Can Learn to Code</a:t>
            </a: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Now on their fifth cohort in 1871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trained nearly 50 career changers in coding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3475" y="3472875"/>
            <a:ext cx="2897050" cy="289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aseline="0" i="0" lang="en-US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does the future hold?</a:t>
            </a: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191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an extremely competitive space.</a:t>
            </a:r>
          </a:p>
          <a:p>
            <a:pPr indent="-419100" lvl="0" marL="4572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 day additional entities seek to compete with 1871.</a:t>
            </a:r>
          </a:p>
          <a:p>
            <a:pPr indent="-419100" lvl="0" marL="4572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are going to continue to focus on the various initiatives we’ve outlined above</a:t>
            </a:r>
          </a:p>
          <a:p>
            <a:pPr indent="-419100" lvl="0" marL="4572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are going to continue innovating and adding to our initiatives</a:t>
            </a:r>
          </a:p>
          <a:p>
            <a:pPr indent="0" lvl="0" marL="0" marR="0" rtl="0" algn="l">
              <a:spcBef>
                <a:spcPts val="640"/>
              </a:spcBef>
              <a:buNone/>
            </a:pPr>
            <a:r>
              <a:t/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19100" lvl="0" marL="4572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Very little sleep </a:t>
            </a:r>
          </a:p>
          <a:p>
            <a:pPr indent="0" lvl="0" marL="0" marR="0" rtl="0" algn="l">
              <a:spcBef>
                <a:spcPts val="640"/>
              </a:spcBef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aseline="0" i="0" lang="en-US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is this important?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302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Technology is the future of everything.</a:t>
            </a:r>
          </a:p>
          <a:p>
            <a:pPr indent="-3302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 industry will be affected, will grow, will change because of technology.</a:t>
            </a:r>
          </a:p>
          <a:p>
            <a:pPr indent="-3302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terms of having a lasting and sustainable impact on Chicago, this is the best.</a:t>
            </a: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“Modern mining”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aseline="0" i="0" lang="en-US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</a:p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1871 Experiment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8262" y="2443150"/>
            <a:ext cx="3000375" cy="1971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Shape 56"/>
          <p:cNvCxnSpPr/>
          <p:nvPr/>
        </p:nvCxnSpPr>
        <p:spPr>
          <a:xfrm>
            <a:off x="2048975" y="2264175"/>
            <a:ext cx="1057200" cy="299699"/>
          </a:xfrm>
          <a:prstGeom prst="straightConnector1">
            <a:avLst/>
          </a:prstGeom>
          <a:noFill/>
          <a:ln cap="flat" w="76200">
            <a:solidFill>
              <a:srgbClr val="999999"/>
            </a:solidFill>
            <a:prstDash val="dot"/>
            <a:round/>
            <a:headEnd len="lg" w="lg" type="none"/>
            <a:tailEnd len="lg" w="lg" type="none"/>
          </a:ln>
        </p:spPr>
      </p:cxnSp>
      <p:cxnSp>
        <p:nvCxnSpPr>
          <p:cNvPr id="57" name="Shape 57"/>
          <p:cNvCxnSpPr/>
          <p:nvPr/>
        </p:nvCxnSpPr>
        <p:spPr>
          <a:xfrm flipH="1" rot="10800000">
            <a:off x="2264175" y="4297225"/>
            <a:ext cx="842099" cy="614699"/>
          </a:xfrm>
          <a:prstGeom prst="straightConnector1">
            <a:avLst/>
          </a:prstGeom>
          <a:noFill/>
          <a:ln cap="flat" w="76200">
            <a:solidFill>
              <a:srgbClr val="999999"/>
            </a:solidFill>
            <a:prstDash val="dot"/>
            <a:round/>
            <a:headEnd len="lg" w="lg" type="none"/>
            <a:tailEnd len="lg" w="lg" type="none"/>
          </a:ln>
        </p:spPr>
      </p:cxnSp>
      <p:cxnSp>
        <p:nvCxnSpPr>
          <p:cNvPr id="58" name="Shape 58"/>
          <p:cNvCxnSpPr/>
          <p:nvPr/>
        </p:nvCxnSpPr>
        <p:spPr>
          <a:xfrm rot="10800000">
            <a:off x="5847024" y="4297225"/>
            <a:ext cx="1113900" cy="511799"/>
          </a:xfrm>
          <a:prstGeom prst="straightConnector1">
            <a:avLst/>
          </a:prstGeom>
          <a:noFill/>
          <a:ln cap="flat" w="76200">
            <a:solidFill>
              <a:srgbClr val="999999"/>
            </a:solidFill>
            <a:prstDash val="dot"/>
            <a:round/>
            <a:headEnd len="lg" w="lg" type="none"/>
            <a:tailEnd len="lg" w="lg" type="none"/>
          </a:ln>
        </p:spPr>
      </p:cxnSp>
      <p:cxnSp>
        <p:nvCxnSpPr>
          <p:cNvPr id="59" name="Shape 59"/>
          <p:cNvCxnSpPr/>
          <p:nvPr/>
        </p:nvCxnSpPr>
        <p:spPr>
          <a:xfrm flipH="1">
            <a:off x="5846900" y="2310950"/>
            <a:ext cx="992399" cy="252899"/>
          </a:xfrm>
          <a:prstGeom prst="straightConnector1">
            <a:avLst/>
          </a:prstGeom>
          <a:noFill/>
          <a:ln cap="flat" w="76200">
            <a:solidFill>
              <a:srgbClr val="999999"/>
            </a:solidFill>
            <a:prstDash val="dot"/>
            <a:round/>
            <a:headEnd len="lg" w="lg" type="none"/>
            <a:tailEnd len="lg" w="lg" type="none"/>
          </a:ln>
        </p:spPr>
      </p:cxnSp>
      <p:cxnSp>
        <p:nvCxnSpPr>
          <p:cNvPr id="60" name="Shape 60"/>
          <p:cNvCxnSpPr/>
          <p:nvPr/>
        </p:nvCxnSpPr>
        <p:spPr>
          <a:xfrm flipH="1" rot="10800000">
            <a:off x="1918000" y="3290450"/>
            <a:ext cx="1146899" cy="21599"/>
          </a:xfrm>
          <a:prstGeom prst="straightConnector1">
            <a:avLst/>
          </a:prstGeom>
          <a:noFill/>
          <a:ln cap="flat" w="76200">
            <a:solidFill>
              <a:srgbClr val="999999"/>
            </a:solidFill>
            <a:prstDash val="dot"/>
            <a:round/>
            <a:headEnd len="lg" w="lg" type="none"/>
            <a:tailEnd len="lg" w="lg" type="none"/>
          </a:ln>
        </p:spPr>
      </p:cxnSp>
      <p:cxnSp>
        <p:nvCxnSpPr>
          <p:cNvPr id="61" name="Shape 61"/>
          <p:cNvCxnSpPr/>
          <p:nvPr/>
        </p:nvCxnSpPr>
        <p:spPr>
          <a:xfrm>
            <a:off x="5936600" y="3429312"/>
            <a:ext cx="965399" cy="2699"/>
          </a:xfrm>
          <a:prstGeom prst="straightConnector1">
            <a:avLst/>
          </a:prstGeom>
          <a:noFill/>
          <a:ln cap="flat" w="76200">
            <a:solidFill>
              <a:srgbClr val="999999"/>
            </a:solidFill>
            <a:prstDash val="dot"/>
            <a:round/>
            <a:headEnd len="lg" w="lg" type="none"/>
            <a:tailEnd len="lg" w="lg" type="none"/>
          </a:ln>
        </p:spPr>
      </p:cxnSp>
      <p:sp>
        <p:nvSpPr>
          <p:cNvPr id="62" name="Shape 62"/>
          <p:cNvSpPr txBox="1"/>
          <p:nvPr/>
        </p:nvSpPr>
        <p:spPr>
          <a:xfrm>
            <a:off x="6607925" y="4573650"/>
            <a:ext cx="1843200" cy="66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-US" sz="3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CEC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268025" y="4845075"/>
            <a:ext cx="2447099" cy="75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3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Universities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6572975" y="1837525"/>
            <a:ext cx="2305499" cy="75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3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State of Illinois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6572975" y="3012225"/>
            <a:ext cx="19131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3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City of Chicago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123700" y="2911100"/>
            <a:ext cx="2447099" cy="10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3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 Community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268025" y="1417654"/>
            <a:ext cx="2255999" cy="8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3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Private Sector</a:t>
            </a:r>
          </a:p>
        </p:txBody>
      </p:sp>
      <p:cxnSp>
        <p:nvCxnSpPr>
          <p:cNvPr id="68" name="Shape 68"/>
          <p:cNvCxnSpPr/>
          <p:nvPr/>
        </p:nvCxnSpPr>
        <p:spPr>
          <a:xfrm flipH="1" rot="10800000">
            <a:off x="4023100" y="4296974"/>
            <a:ext cx="49499" cy="1073400"/>
          </a:xfrm>
          <a:prstGeom prst="straightConnector1">
            <a:avLst/>
          </a:prstGeom>
          <a:noFill/>
          <a:ln cap="flat" w="76200">
            <a:solidFill>
              <a:srgbClr val="999999"/>
            </a:solidFill>
            <a:prstDash val="dot"/>
            <a:round/>
            <a:headEnd len="lg" w="lg" type="none"/>
            <a:tailEnd len="lg" w="lg" type="none"/>
          </a:ln>
        </p:spPr>
      </p:cxnSp>
      <p:cxnSp>
        <p:nvCxnSpPr>
          <p:cNvPr id="69" name="Shape 69"/>
          <p:cNvCxnSpPr/>
          <p:nvPr/>
        </p:nvCxnSpPr>
        <p:spPr>
          <a:xfrm rot="10800000">
            <a:off x="4984724" y="4294199"/>
            <a:ext cx="310800" cy="1084200"/>
          </a:xfrm>
          <a:prstGeom prst="straightConnector1">
            <a:avLst/>
          </a:prstGeom>
          <a:noFill/>
          <a:ln cap="flat" w="76200">
            <a:solidFill>
              <a:srgbClr val="999999"/>
            </a:solidFill>
            <a:prstDash val="dot"/>
            <a:round/>
            <a:headEnd len="lg" w="lg" type="none"/>
            <a:tailEnd len="lg" w="lg" type="none"/>
          </a:ln>
        </p:spPr>
      </p:cxnSp>
      <p:sp>
        <p:nvSpPr>
          <p:cNvPr id="70" name="Shape 70"/>
          <p:cNvSpPr txBox="1"/>
          <p:nvPr/>
        </p:nvSpPr>
        <p:spPr>
          <a:xfrm>
            <a:off x="2824300" y="5370375"/>
            <a:ext cx="2447099" cy="75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3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VC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4984725" y="5557500"/>
            <a:ext cx="4432199" cy="75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3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Individual Business Leaders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0019"/>
            <a:ext cx="9143998" cy="6097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aseline="0" i="0" lang="en-US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First Question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you build a home for the technology community in Chicago?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aseline="0" i="0" lang="en-US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First Answer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Yes!</a:t>
            </a:r>
          </a:p>
          <a:p>
            <a:pPr indent="-2921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1871 is a 75,000 sq. ft facility home to more than 325 early-stage, high-growth digital startups. It is the headquarters of nationally recognized accelerators, a number of industry-specific incubators, several emerging tech talent schools, and the state's leading technology advocate, the Illinois Science and Technology Coalition.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3024"/>
            <a:ext cx="9144002" cy="6531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aseline="0" i="0" lang="en-US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Second Question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that home for the technology community produce opportunities that are far greater than what might have been produced without that place?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