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38" r:id="rId5"/>
    <p:sldId id="269" r:id="rId6"/>
    <p:sldId id="257" r:id="rId7"/>
    <p:sldId id="258" r:id="rId8"/>
    <p:sldId id="259" r:id="rId9"/>
    <p:sldId id="260" r:id="rId10"/>
    <p:sldId id="263" r:id="rId11"/>
    <p:sldId id="351" r:id="rId12"/>
    <p:sldId id="339" r:id="rId13"/>
    <p:sldId id="340" r:id="rId14"/>
    <p:sldId id="341" r:id="rId15"/>
    <p:sldId id="342" r:id="rId16"/>
    <p:sldId id="272" r:id="rId17"/>
    <p:sldId id="274" r:id="rId18"/>
    <p:sldId id="279" r:id="rId19"/>
    <p:sldId id="352" r:id="rId20"/>
    <p:sldId id="354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EF511-34C5-4774-A2F1-F3B67159C07A}" v="8" dt="2026-04-14T21:40:00.626"/>
    <p1510:client id="{D65CB8B4-836A-4A0C-B7A4-4CB159688218}" v="71" dt="2026-04-14T22:50:51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C3F7451-5CEA-B199-57AF-FDA2542D5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920DB93-E963-E8FD-5EE7-4BFBEA9A6E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787" y="952500"/>
            <a:ext cx="4313575" cy="943848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5333" b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96EC808-116E-782C-4B93-3E6822DC7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787" y="1839196"/>
            <a:ext cx="2157963" cy="502766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667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F73D0D2-1BAB-2E61-AD56-9E3F92A87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848848"/>
            <a:ext cx="12592051" cy="5086351"/>
          </a:xfrm>
        </p:spPr>
        <p:txBody>
          <a:bodyPr/>
          <a:lstStyle>
            <a:lvl1pPr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64987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08124946-6283-A07E-F6F0-F97AF85DB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704F6BA2-EC85-340C-7280-33067FDD11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487" y="628652"/>
            <a:ext cx="6192293" cy="1354217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8000" b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BA5CA1D-6C4D-5313-D0F0-CC6A8B00F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8121" y="1925716"/>
            <a:ext cx="2157963" cy="502766"/>
          </a:xfrm>
          <a:solidFill>
            <a:srgbClr val="EF2A7B"/>
          </a:solidFill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667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F31DDBA6-6FDB-2B74-49BD-A3677B8A6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3020259"/>
            <a:ext cx="12592051" cy="5086351"/>
          </a:xfrm>
        </p:spPr>
        <p:txBody>
          <a:bodyPr/>
          <a:lstStyle>
            <a:lvl1pPr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946954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51AF920-B018-DCE4-CC70-98901DC12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Marcador de posición de imagen 7">
            <a:extLst>
              <a:ext uri="{FF2B5EF4-FFF2-40B4-BE49-F238E27FC236}">
                <a16:creationId xmlns:a16="http://schemas.microsoft.com/office/drawing/2014/main" id="{F78E0346-440B-E2B4-6806-054C5958A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2582" y="-633719"/>
            <a:ext cx="6715733" cy="9320517"/>
          </a:xfrm>
          <a:prstGeom prst="roundRect">
            <a:avLst>
              <a:gd name="adj" fmla="val 5636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endParaRPr lang="es-CO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55DA798-4680-CF6C-2619-766C6AE53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487" y="628652"/>
            <a:ext cx="6192293" cy="1354217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8000" b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1A45FC9-62A3-6511-5F8F-B10C33486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8121" y="1925716"/>
            <a:ext cx="2157963" cy="502766"/>
          </a:xfrm>
          <a:noFill/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667" b="0" i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9D729BCD-4250-2169-D16E-56F131DEF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4501" y="2848848"/>
            <a:ext cx="6413500" cy="5086351"/>
          </a:xfrm>
        </p:spPr>
        <p:txBody>
          <a:bodyPr/>
          <a:lstStyle>
            <a:lvl1pPr algn="l"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16052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mailto:gestionproveedorescomfama@comfama.com.co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41D5A3-B6D3-8212-744F-886A4376D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"/>
            <a:ext cx="16256000" cy="9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5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DC26833-76E0-4AFE-04F7-BC549DB7E8F5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521F250-B861-6C90-B0EF-3EE2E0BA7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4276" y="365021"/>
            <a:ext cx="5497660" cy="943848"/>
          </a:xfrm>
        </p:spPr>
        <p:txBody>
          <a:bodyPr/>
          <a:lstStyle/>
          <a:p>
            <a:r>
              <a:rPr lang="es-CO">
                <a:solidFill>
                  <a:srgbClr val="003366"/>
                </a:solidFill>
              </a:rPr>
              <a:t>Aperturas 2025</a:t>
            </a:r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DADD6B9D-4A9F-5AED-79CE-DAEF28D9238D}"/>
              </a:ext>
            </a:extLst>
          </p:cNvPr>
          <p:cNvSpPr txBox="1">
            <a:spLocks/>
          </p:cNvSpPr>
          <p:nvPr/>
        </p:nvSpPr>
        <p:spPr>
          <a:xfrm>
            <a:off x="1606569" y="4622045"/>
            <a:ext cx="2568616" cy="226508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Sede Rionegro</a:t>
            </a:r>
            <a:endParaRPr lang="es-MX" sz="24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79CF578-EE0F-C59B-BBA9-206A8467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77" y="2026990"/>
            <a:ext cx="4178591" cy="2503316"/>
          </a:xfrm>
          <a:prstGeom prst="rect">
            <a:avLst/>
          </a:prstGeom>
        </p:spPr>
      </p:pic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28F02CFD-A9ED-49AB-6F97-D045C15C1B40}"/>
              </a:ext>
            </a:extLst>
          </p:cNvPr>
          <p:cNvSpPr txBox="1">
            <a:spLocks/>
          </p:cNvSpPr>
          <p:nvPr/>
        </p:nvSpPr>
        <p:spPr>
          <a:xfrm>
            <a:off x="11535548" y="8357811"/>
            <a:ext cx="2784000" cy="35383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Claustro – Etapa 2</a:t>
            </a:r>
            <a:endParaRPr lang="es-MX" sz="2400"/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25C0FBD7-A84C-B0AF-E66C-A5B748F92BE1}"/>
              </a:ext>
            </a:extLst>
          </p:cNvPr>
          <p:cNvSpPr txBox="1">
            <a:spLocks/>
          </p:cNvSpPr>
          <p:nvPr/>
        </p:nvSpPr>
        <p:spPr>
          <a:xfrm>
            <a:off x="1174276" y="8302207"/>
            <a:ext cx="4054096" cy="29253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Sede Apartadó</a:t>
            </a:r>
            <a:endParaRPr lang="es-MX" sz="2400"/>
          </a:p>
        </p:txBody>
      </p: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8D7731DD-022F-79D9-0526-20440AA252C4}"/>
              </a:ext>
            </a:extLst>
          </p:cNvPr>
          <p:cNvSpPr txBox="1">
            <a:spLocks/>
          </p:cNvSpPr>
          <p:nvPr/>
        </p:nvSpPr>
        <p:spPr>
          <a:xfrm>
            <a:off x="7037576" y="8303445"/>
            <a:ext cx="2699441" cy="391504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Parque Cerro Tusa</a:t>
            </a:r>
            <a:endParaRPr lang="en-US" sz="3200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402CB5F-C3E1-70FC-F5CB-CA0D2F5DF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277" r="4762" b="9416"/>
          <a:stretch/>
        </p:blipFill>
        <p:spPr>
          <a:xfrm>
            <a:off x="6953016" y="5500755"/>
            <a:ext cx="2784000" cy="2702483"/>
          </a:xfrm>
          <a:prstGeom prst="rect">
            <a:avLst/>
          </a:prstGeom>
        </p:spPr>
      </p:pic>
      <p:sp>
        <p:nvSpPr>
          <p:cNvPr id="13" name="Marcador de texto 1">
            <a:extLst>
              <a:ext uri="{FF2B5EF4-FFF2-40B4-BE49-F238E27FC236}">
                <a16:creationId xmlns:a16="http://schemas.microsoft.com/office/drawing/2014/main" id="{E42A6922-E19B-C08C-248E-6A1CE6BB68EB}"/>
              </a:ext>
            </a:extLst>
          </p:cNvPr>
          <p:cNvSpPr txBox="1">
            <a:spLocks/>
          </p:cNvSpPr>
          <p:nvPr/>
        </p:nvSpPr>
        <p:spPr>
          <a:xfrm>
            <a:off x="6140446" y="4422024"/>
            <a:ext cx="4409141" cy="4967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Parque Biosuroeste – Finca Viva</a:t>
            </a:r>
            <a:endParaRPr lang="en-US" sz="3200"/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64950AC7-6A7A-B601-290B-CAB546BB1A23}"/>
              </a:ext>
            </a:extLst>
          </p:cNvPr>
          <p:cNvSpPr txBox="1">
            <a:spLocks/>
          </p:cNvSpPr>
          <p:nvPr/>
        </p:nvSpPr>
        <p:spPr>
          <a:xfrm>
            <a:off x="11359904" y="4640771"/>
            <a:ext cx="3135288" cy="415564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Sede Amagá</a:t>
            </a:r>
            <a:endParaRPr lang="en-US" sz="32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2FABBCE-1B4C-8ECE-86CC-6C9FDEBEA9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48" y="1946955"/>
            <a:ext cx="3186515" cy="250331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6FB4398-9D60-02E6-F31F-2EA653FAD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02" y="1481623"/>
            <a:ext cx="1876985" cy="280670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B2485A2-D0D4-E16F-8101-8EF2477687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68" y="5374813"/>
            <a:ext cx="2121317" cy="282842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45395C-8BC3-9167-2E99-8BF9FA393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417" y="5574515"/>
            <a:ext cx="2850776" cy="26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71CEB4E-3E0D-063F-B46F-1BA7DBB699E6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E426AF7-D7D7-A28D-2E3B-6080E74F94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1051" y="173395"/>
            <a:ext cx="9456435" cy="1200329"/>
          </a:xfrm>
        </p:spPr>
        <p:txBody>
          <a:bodyPr/>
          <a:lstStyle/>
          <a:p>
            <a:r>
              <a:rPr lang="es-CO" sz="7200">
                <a:solidFill>
                  <a:srgbClr val="003366"/>
                </a:solidFill>
              </a:rPr>
              <a:t>Próximos a entregar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0D4757-28DA-F8C7-681E-F5F118920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9" y="1696618"/>
            <a:ext cx="3893672" cy="2595781"/>
          </a:xfrm>
          <a:prstGeom prst="rect">
            <a:avLst/>
          </a:prstGeom>
        </p:spPr>
      </p:pic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A6DFC6D5-8B59-EE26-1799-B85943839274}"/>
              </a:ext>
            </a:extLst>
          </p:cNvPr>
          <p:cNvSpPr txBox="1">
            <a:spLocks/>
          </p:cNvSpPr>
          <p:nvPr/>
        </p:nvSpPr>
        <p:spPr>
          <a:xfrm>
            <a:off x="983129" y="4378664"/>
            <a:ext cx="3893672" cy="88583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Renovación Centro de Cuidado Itagüí</a:t>
            </a:r>
            <a:endParaRPr lang="es-MX" sz="2400"/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3CDC625E-7574-2D84-7C60-10308067FCEB}"/>
              </a:ext>
            </a:extLst>
          </p:cNvPr>
          <p:cNvSpPr txBox="1">
            <a:spLocks/>
          </p:cNvSpPr>
          <p:nvPr/>
        </p:nvSpPr>
        <p:spPr>
          <a:xfrm>
            <a:off x="11551631" y="3895808"/>
            <a:ext cx="3802280" cy="47294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Renovación Centro de Cuidado Aranjuez</a:t>
            </a:r>
            <a:endParaRPr lang="es-MX" sz="24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DDEE4A-127F-C3F2-E729-A10F4C99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28" y="4851604"/>
            <a:ext cx="3893672" cy="2922657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04CA502D-AE75-FABD-4A42-D3B974FEE2B1}"/>
              </a:ext>
            </a:extLst>
          </p:cNvPr>
          <p:cNvSpPr txBox="1">
            <a:spLocks/>
          </p:cNvSpPr>
          <p:nvPr/>
        </p:nvSpPr>
        <p:spPr>
          <a:xfrm>
            <a:off x="6290228" y="7907438"/>
            <a:ext cx="3893672" cy="57685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Ampliación CIS Buenos Aires</a:t>
            </a:r>
            <a:endParaRPr lang="es-MX" sz="2400"/>
          </a:p>
        </p:txBody>
      </p: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02811EC0-44E6-04EB-4904-181007D4A23C}"/>
              </a:ext>
            </a:extLst>
          </p:cNvPr>
          <p:cNvSpPr txBox="1">
            <a:spLocks/>
          </p:cNvSpPr>
          <p:nvPr/>
        </p:nvSpPr>
        <p:spPr>
          <a:xfrm>
            <a:off x="856394" y="7907440"/>
            <a:ext cx="4488045" cy="15492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Barrial La Estrella</a:t>
            </a:r>
            <a:endParaRPr lang="es-MX" sz="2400"/>
          </a:p>
        </p:txBody>
      </p:sp>
      <p:sp>
        <p:nvSpPr>
          <p:cNvPr id="12" name="Marcador de texto 1">
            <a:extLst>
              <a:ext uri="{FF2B5EF4-FFF2-40B4-BE49-F238E27FC236}">
                <a16:creationId xmlns:a16="http://schemas.microsoft.com/office/drawing/2014/main" id="{EEFA129B-940F-7DD8-8C96-056ABDF0863E}"/>
              </a:ext>
            </a:extLst>
          </p:cNvPr>
          <p:cNvSpPr txBox="1">
            <a:spLocks/>
          </p:cNvSpPr>
          <p:nvPr/>
        </p:nvSpPr>
        <p:spPr>
          <a:xfrm>
            <a:off x="11551631" y="7907436"/>
            <a:ext cx="3847976" cy="44761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>
                <a:latin typeface="Arial"/>
                <a:cs typeface="Arial"/>
              </a:rPr>
              <a:t>Ampliación CIS Aranjuez</a:t>
            </a:r>
            <a:endParaRPr lang="es-MX" sz="240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FD15D4-4B67-AEE6-95C2-7DA8CEF23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935" y="788949"/>
            <a:ext cx="3893672" cy="2920255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520307FA-1E43-6136-EF7F-A19A1781DCA9}"/>
              </a:ext>
            </a:extLst>
          </p:cNvPr>
          <p:cNvGrpSpPr/>
          <p:nvPr/>
        </p:nvGrpSpPr>
        <p:grpSpPr>
          <a:xfrm>
            <a:off x="5655727" y="1524624"/>
            <a:ext cx="4674848" cy="2854037"/>
            <a:chOff x="4241795" y="1143468"/>
            <a:chExt cx="3506136" cy="2140528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BF865C4-14C1-FB4D-639E-8B4237F22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795" y="1143468"/>
              <a:ext cx="2077571" cy="2140528"/>
            </a:xfrm>
            <a:prstGeom prst="rect">
              <a:avLst/>
            </a:prstGeom>
          </p:spPr>
        </p:pic>
        <p:sp>
          <p:nvSpPr>
            <p:cNvPr id="7" name="Marcador de texto 1">
              <a:extLst>
                <a:ext uri="{FF2B5EF4-FFF2-40B4-BE49-F238E27FC236}">
                  <a16:creationId xmlns:a16="http://schemas.microsoft.com/office/drawing/2014/main" id="{DEA7ABC7-E915-F3F1-2E0C-00BFC014AEC2}"/>
                </a:ext>
              </a:extLst>
            </p:cNvPr>
            <p:cNvSpPr txBox="1">
              <a:spLocks/>
            </p:cNvSpPr>
            <p:nvPr/>
          </p:nvSpPr>
          <p:spPr>
            <a:xfrm>
              <a:off x="5821469" y="2476669"/>
              <a:ext cx="1926462" cy="169881"/>
            </a:xfrm>
            <a:prstGeom prst="rect">
              <a:avLst/>
            </a:prstGeom>
          </p:spPr>
          <p:txBody>
            <a:bodyPr vert="horz" lIns="121920" tIns="60960" rIns="121920" bIns="6096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400">
                  <a:latin typeface="Arial"/>
                  <a:cs typeface="Arial"/>
                </a:rPr>
                <a:t>Barrial Sabaneta</a:t>
              </a:r>
              <a:endParaRPr lang="es-MX" sz="240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AA6FAE82-BDB7-D886-07D4-9AE43594B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935" y="5183447"/>
            <a:ext cx="3893672" cy="253738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427D57E-A600-2B04-0712-96D791051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94" y="5879474"/>
            <a:ext cx="4799333" cy="15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89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6250C74-8E84-E5D7-AD06-4969CA604B3F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E426AF7-D7D7-A28D-2E3B-6080E74F94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487" y="628652"/>
            <a:ext cx="14368036" cy="995209"/>
          </a:xfrm>
        </p:spPr>
        <p:txBody>
          <a:bodyPr/>
          <a:lstStyle/>
          <a:p>
            <a:r>
              <a:rPr lang="es-CO" sz="5867">
                <a:solidFill>
                  <a:srgbClr val="003366"/>
                </a:solidFill>
              </a:rPr>
              <a:t>Expectativas de corto y mediano plazo</a:t>
            </a:r>
          </a:p>
        </p:txBody>
      </p:sp>
      <p:grpSp>
        <p:nvGrpSpPr>
          <p:cNvPr id="5" name="Google Shape;4852;p62">
            <a:extLst>
              <a:ext uri="{FF2B5EF4-FFF2-40B4-BE49-F238E27FC236}">
                <a16:creationId xmlns:a16="http://schemas.microsoft.com/office/drawing/2014/main" id="{4D95D17C-3ED6-ED1A-7383-32C6D375F8F7}"/>
              </a:ext>
            </a:extLst>
          </p:cNvPr>
          <p:cNvGrpSpPr/>
          <p:nvPr/>
        </p:nvGrpSpPr>
        <p:grpSpPr>
          <a:xfrm>
            <a:off x="1043875" y="2050125"/>
            <a:ext cx="337975" cy="654088"/>
            <a:chOff x="2749016" y="4291176"/>
            <a:chExt cx="150831" cy="336926"/>
          </a:xfrm>
          <a:solidFill>
            <a:schemeClr val="bg2">
              <a:lumMod val="50000"/>
            </a:schemeClr>
          </a:solidFill>
        </p:grpSpPr>
        <p:sp>
          <p:nvSpPr>
            <p:cNvPr id="6" name="Google Shape;4853;p62">
              <a:extLst>
                <a:ext uri="{FF2B5EF4-FFF2-40B4-BE49-F238E27FC236}">
                  <a16:creationId xmlns:a16="http://schemas.microsoft.com/office/drawing/2014/main" id="{03B71BCE-9580-EC70-413F-FFBAD9F05B64}"/>
                </a:ext>
              </a:extLst>
            </p:cNvPr>
            <p:cNvSpPr/>
            <p:nvPr/>
          </p:nvSpPr>
          <p:spPr>
            <a:xfrm>
              <a:off x="2799399" y="4307472"/>
              <a:ext cx="51942" cy="114865"/>
            </a:xfrm>
            <a:custGeom>
              <a:avLst/>
              <a:gdLst/>
              <a:ahLst/>
              <a:cxnLst/>
              <a:rect l="l" t="t" r="r" b="b"/>
              <a:pathLst>
                <a:path w="1632" h="3609" extrusionOk="0">
                  <a:moveTo>
                    <a:pt x="810" y="1"/>
                  </a:moveTo>
                  <a:cubicBezTo>
                    <a:pt x="727" y="1"/>
                    <a:pt x="667" y="72"/>
                    <a:pt x="667" y="144"/>
                  </a:cubicBezTo>
                  <a:lnTo>
                    <a:pt x="667" y="489"/>
                  </a:lnTo>
                  <a:cubicBezTo>
                    <a:pt x="298" y="525"/>
                    <a:pt x="1" y="846"/>
                    <a:pt x="1" y="1215"/>
                  </a:cubicBezTo>
                  <a:cubicBezTo>
                    <a:pt x="1" y="1620"/>
                    <a:pt x="322" y="1942"/>
                    <a:pt x="727" y="1942"/>
                  </a:cubicBezTo>
                  <a:lnTo>
                    <a:pt x="894" y="1942"/>
                  </a:lnTo>
                  <a:cubicBezTo>
                    <a:pt x="1132" y="1942"/>
                    <a:pt x="1322" y="2144"/>
                    <a:pt x="1322" y="2382"/>
                  </a:cubicBezTo>
                  <a:cubicBezTo>
                    <a:pt x="1322" y="2620"/>
                    <a:pt x="1132" y="2811"/>
                    <a:pt x="894" y="2811"/>
                  </a:cubicBezTo>
                  <a:lnTo>
                    <a:pt x="632" y="2811"/>
                  </a:lnTo>
                  <a:cubicBezTo>
                    <a:pt x="441" y="2811"/>
                    <a:pt x="298" y="2656"/>
                    <a:pt x="298" y="2466"/>
                  </a:cubicBezTo>
                  <a:cubicBezTo>
                    <a:pt x="298" y="2382"/>
                    <a:pt x="215" y="2323"/>
                    <a:pt x="144" y="2323"/>
                  </a:cubicBezTo>
                  <a:cubicBezTo>
                    <a:pt x="48" y="2323"/>
                    <a:pt x="1" y="2394"/>
                    <a:pt x="1" y="2466"/>
                  </a:cubicBezTo>
                  <a:cubicBezTo>
                    <a:pt x="1" y="2823"/>
                    <a:pt x="298" y="3120"/>
                    <a:pt x="644" y="3120"/>
                  </a:cubicBezTo>
                  <a:lnTo>
                    <a:pt x="667" y="3120"/>
                  </a:lnTo>
                  <a:lnTo>
                    <a:pt x="667" y="3466"/>
                  </a:lnTo>
                  <a:cubicBezTo>
                    <a:pt x="667" y="3549"/>
                    <a:pt x="739" y="3609"/>
                    <a:pt x="810" y="3609"/>
                  </a:cubicBezTo>
                  <a:cubicBezTo>
                    <a:pt x="906" y="3609"/>
                    <a:pt x="965" y="3537"/>
                    <a:pt x="965" y="3466"/>
                  </a:cubicBezTo>
                  <a:lnTo>
                    <a:pt x="965" y="3120"/>
                  </a:lnTo>
                  <a:cubicBezTo>
                    <a:pt x="1334" y="3097"/>
                    <a:pt x="1632" y="2763"/>
                    <a:pt x="1632" y="2394"/>
                  </a:cubicBezTo>
                  <a:cubicBezTo>
                    <a:pt x="1632" y="1989"/>
                    <a:pt x="1298" y="1668"/>
                    <a:pt x="906" y="1668"/>
                  </a:cubicBezTo>
                  <a:lnTo>
                    <a:pt x="739" y="1668"/>
                  </a:lnTo>
                  <a:cubicBezTo>
                    <a:pt x="501" y="1668"/>
                    <a:pt x="310" y="1477"/>
                    <a:pt x="310" y="1239"/>
                  </a:cubicBezTo>
                  <a:cubicBezTo>
                    <a:pt x="310" y="1001"/>
                    <a:pt x="501" y="799"/>
                    <a:pt x="739" y="799"/>
                  </a:cubicBezTo>
                  <a:lnTo>
                    <a:pt x="989" y="799"/>
                  </a:lnTo>
                  <a:cubicBezTo>
                    <a:pt x="1191" y="799"/>
                    <a:pt x="1334" y="953"/>
                    <a:pt x="1334" y="1144"/>
                  </a:cubicBezTo>
                  <a:lnTo>
                    <a:pt x="1334" y="1311"/>
                  </a:lnTo>
                  <a:cubicBezTo>
                    <a:pt x="1322" y="1382"/>
                    <a:pt x="1394" y="1453"/>
                    <a:pt x="1489" y="1453"/>
                  </a:cubicBezTo>
                  <a:cubicBezTo>
                    <a:pt x="1572" y="1453"/>
                    <a:pt x="1632" y="1382"/>
                    <a:pt x="1632" y="1311"/>
                  </a:cubicBezTo>
                  <a:lnTo>
                    <a:pt x="1632" y="1144"/>
                  </a:lnTo>
                  <a:cubicBezTo>
                    <a:pt x="1632" y="787"/>
                    <a:pt x="1334" y="489"/>
                    <a:pt x="977" y="489"/>
                  </a:cubicBezTo>
                  <a:lnTo>
                    <a:pt x="965" y="489"/>
                  </a:lnTo>
                  <a:lnTo>
                    <a:pt x="965" y="144"/>
                  </a:lnTo>
                  <a:cubicBezTo>
                    <a:pt x="965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854;p62">
              <a:extLst>
                <a:ext uri="{FF2B5EF4-FFF2-40B4-BE49-F238E27FC236}">
                  <a16:creationId xmlns:a16="http://schemas.microsoft.com/office/drawing/2014/main" id="{5A33C48F-DD59-4D05-DEF2-2260C00F6753}"/>
                </a:ext>
              </a:extLst>
            </p:cNvPr>
            <p:cNvSpPr/>
            <p:nvPr/>
          </p:nvSpPr>
          <p:spPr>
            <a:xfrm>
              <a:off x="2750894" y="4291176"/>
              <a:ext cx="147075" cy="336926"/>
            </a:xfrm>
            <a:custGeom>
              <a:avLst/>
              <a:gdLst/>
              <a:ahLst/>
              <a:cxnLst/>
              <a:rect l="l" t="t" r="r" b="b"/>
              <a:pathLst>
                <a:path w="4621" h="10586" extrusionOk="0">
                  <a:moveTo>
                    <a:pt x="2310" y="299"/>
                  </a:moveTo>
                  <a:cubicBezTo>
                    <a:pt x="3406" y="299"/>
                    <a:pt x="4323" y="1192"/>
                    <a:pt x="4323" y="2311"/>
                  </a:cubicBezTo>
                  <a:cubicBezTo>
                    <a:pt x="4323" y="3418"/>
                    <a:pt x="3430" y="4323"/>
                    <a:pt x="2310" y="4323"/>
                  </a:cubicBezTo>
                  <a:cubicBezTo>
                    <a:pt x="1203" y="4311"/>
                    <a:pt x="298" y="3418"/>
                    <a:pt x="298" y="2311"/>
                  </a:cubicBezTo>
                  <a:cubicBezTo>
                    <a:pt x="298" y="1215"/>
                    <a:pt x="1191" y="299"/>
                    <a:pt x="2310" y="299"/>
                  </a:cubicBezTo>
                  <a:close/>
                  <a:moveTo>
                    <a:pt x="4299" y="7288"/>
                  </a:moveTo>
                  <a:lnTo>
                    <a:pt x="4299" y="7621"/>
                  </a:lnTo>
                  <a:lnTo>
                    <a:pt x="3620" y="7621"/>
                  </a:lnTo>
                  <a:cubicBezTo>
                    <a:pt x="3525" y="7621"/>
                    <a:pt x="3465" y="7704"/>
                    <a:pt x="3465" y="7776"/>
                  </a:cubicBezTo>
                  <a:cubicBezTo>
                    <a:pt x="3465" y="7859"/>
                    <a:pt x="3549" y="7919"/>
                    <a:pt x="3620" y="7919"/>
                  </a:cubicBezTo>
                  <a:lnTo>
                    <a:pt x="3787" y="7919"/>
                  </a:lnTo>
                  <a:lnTo>
                    <a:pt x="3727" y="8442"/>
                  </a:lnTo>
                  <a:lnTo>
                    <a:pt x="882" y="8442"/>
                  </a:lnTo>
                  <a:lnTo>
                    <a:pt x="822" y="7919"/>
                  </a:lnTo>
                  <a:lnTo>
                    <a:pt x="2894" y="7919"/>
                  </a:lnTo>
                  <a:cubicBezTo>
                    <a:pt x="2977" y="7919"/>
                    <a:pt x="3037" y="7847"/>
                    <a:pt x="3037" y="7776"/>
                  </a:cubicBezTo>
                  <a:cubicBezTo>
                    <a:pt x="3037" y="7680"/>
                    <a:pt x="2965" y="7621"/>
                    <a:pt x="2894" y="7621"/>
                  </a:cubicBezTo>
                  <a:lnTo>
                    <a:pt x="298" y="7621"/>
                  </a:lnTo>
                  <a:lnTo>
                    <a:pt x="298" y="7288"/>
                  </a:lnTo>
                  <a:close/>
                  <a:moveTo>
                    <a:pt x="3692" y="8776"/>
                  </a:moveTo>
                  <a:lnTo>
                    <a:pt x="3608" y="9455"/>
                  </a:lnTo>
                  <a:lnTo>
                    <a:pt x="1013" y="9455"/>
                  </a:lnTo>
                  <a:lnTo>
                    <a:pt x="929" y="8776"/>
                  </a:lnTo>
                  <a:close/>
                  <a:moveTo>
                    <a:pt x="3573" y="9764"/>
                  </a:moveTo>
                  <a:lnTo>
                    <a:pt x="3501" y="10288"/>
                  </a:lnTo>
                  <a:lnTo>
                    <a:pt x="1120" y="10288"/>
                  </a:lnTo>
                  <a:lnTo>
                    <a:pt x="1060" y="9764"/>
                  </a:lnTo>
                  <a:close/>
                  <a:moveTo>
                    <a:pt x="2310" y="1"/>
                  </a:moveTo>
                  <a:cubicBezTo>
                    <a:pt x="1048" y="1"/>
                    <a:pt x="1" y="1049"/>
                    <a:pt x="1" y="2311"/>
                  </a:cubicBezTo>
                  <a:cubicBezTo>
                    <a:pt x="1" y="3537"/>
                    <a:pt x="953" y="4549"/>
                    <a:pt x="2156" y="4621"/>
                  </a:cubicBezTo>
                  <a:lnTo>
                    <a:pt x="2156" y="6966"/>
                  </a:lnTo>
                  <a:lnTo>
                    <a:pt x="155" y="6966"/>
                  </a:lnTo>
                  <a:cubicBezTo>
                    <a:pt x="60" y="6966"/>
                    <a:pt x="1" y="7049"/>
                    <a:pt x="1" y="7121"/>
                  </a:cubicBezTo>
                  <a:lnTo>
                    <a:pt x="1" y="7788"/>
                  </a:lnTo>
                  <a:cubicBezTo>
                    <a:pt x="1" y="7883"/>
                    <a:pt x="72" y="7942"/>
                    <a:pt x="155" y="7942"/>
                  </a:cubicBezTo>
                  <a:lnTo>
                    <a:pt x="513" y="7942"/>
                  </a:lnTo>
                  <a:lnTo>
                    <a:pt x="822" y="10455"/>
                  </a:lnTo>
                  <a:cubicBezTo>
                    <a:pt x="834" y="10526"/>
                    <a:pt x="894" y="10586"/>
                    <a:pt x="965" y="10586"/>
                  </a:cubicBezTo>
                  <a:lnTo>
                    <a:pt x="3620" y="10586"/>
                  </a:lnTo>
                  <a:cubicBezTo>
                    <a:pt x="3692" y="10586"/>
                    <a:pt x="3763" y="10526"/>
                    <a:pt x="3763" y="10455"/>
                  </a:cubicBezTo>
                  <a:lnTo>
                    <a:pt x="4084" y="7942"/>
                  </a:lnTo>
                  <a:lnTo>
                    <a:pt x="4442" y="7942"/>
                  </a:lnTo>
                  <a:cubicBezTo>
                    <a:pt x="4525" y="7942"/>
                    <a:pt x="4585" y="7859"/>
                    <a:pt x="4585" y="7788"/>
                  </a:cubicBezTo>
                  <a:lnTo>
                    <a:pt x="4585" y="7121"/>
                  </a:lnTo>
                  <a:cubicBezTo>
                    <a:pt x="4620" y="7026"/>
                    <a:pt x="4549" y="6966"/>
                    <a:pt x="4465" y="6966"/>
                  </a:cubicBezTo>
                  <a:lnTo>
                    <a:pt x="2453" y="6966"/>
                  </a:lnTo>
                  <a:lnTo>
                    <a:pt x="2453" y="4621"/>
                  </a:lnTo>
                  <a:cubicBezTo>
                    <a:pt x="3668" y="4549"/>
                    <a:pt x="4620" y="3537"/>
                    <a:pt x="4620" y="2311"/>
                  </a:cubicBezTo>
                  <a:cubicBezTo>
                    <a:pt x="4620" y="1037"/>
                    <a:pt x="3573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4855;p62">
              <a:extLst>
                <a:ext uri="{FF2B5EF4-FFF2-40B4-BE49-F238E27FC236}">
                  <a16:creationId xmlns:a16="http://schemas.microsoft.com/office/drawing/2014/main" id="{CC9355BC-9198-67F6-304C-ECC88EBEEA68}"/>
                </a:ext>
              </a:extLst>
            </p:cNvPr>
            <p:cNvSpPr/>
            <p:nvPr/>
          </p:nvSpPr>
          <p:spPr>
            <a:xfrm>
              <a:off x="2749016" y="4443917"/>
              <a:ext cx="69734" cy="52706"/>
            </a:xfrm>
            <a:custGeom>
              <a:avLst/>
              <a:gdLst/>
              <a:ahLst/>
              <a:cxnLst/>
              <a:rect l="l" t="t" r="r" b="b"/>
              <a:pathLst>
                <a:path w="2191" h="1656" extrusionOk="0">
                  <a:moveTo>
                    <a:pt x="1107" y="310"/>
                  </a:moveTo>
                  <a:cubicBezTo>
                    <a:pt x="1381" y="310"/>
                    <a:pt x="1643" y="441"/>
                    <a:pt x="1786" y="667"/>
                  </a:cubicBezTo>
                  <a:lnTo>
                    <a:pt x="417" y="667"/>
                  </a:lnTo>
                  <a:cubicBezTo>
                    <a:pt x="572" y="441"/>
                    <a:pt x="822" y="310"/>
                    <a:pt x="1107" y="310"/>
                  </a:cubicBezTo>
                  <a:close/>
                  <a:moveTo>
                    <a:pt x="1786" y="976"/>
                  </a:moveTo>
                  <a:cubicBezTo>
                    <a:pt x="1619" y="1203"/>
                    <a:pt x="1369" y="1334"/>
                    <a:pt x="1107" y="1334"/>
                  </a:cubicBezTo>
                  <a:cubicBezTo>
                    <a:pt x="822" y="1334"/>
                    <a:pt x="572" y="1203"/>
                    <a:pt x="417" y="976"/>
                  </a:cubicBezTo>
                  <a:close/>
                  <a:moveTo>
                    <a:pt x="1107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107" y="1655"/>
                  </a:cubicBezTo>
                  <a:cubicBezTo>
                    <a:pt x="1596" y="1655"/>
                    <a:pt x="2024" y="1334"/>
                    <a:pt x="2191" y="881"/>
                  </a:cubicBezTo>
                  <a:lnTo>
                    <a:pt x="2191" y="846"/>
                  </a:lnTo>
                  <a:lnTo>
                    <a:pt x="2191" y="822"/>
                  </a:lnTo>
                  <a:lnTo>
                    <a:pt x="2191" y="798"/>
                  </a:lnTo>
                  <a:lnTo>
                    <a:pt x="2191" y="774"/>
                  </a:lnTo>
                  <a:cubicBezTo>
                    <a:pt x="2024" y="310"/>
                    <a:pt x="1596" y="0"/>
                    <a:pt x="1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Google Shape;4856;p62">
              <a:extLst>
                <a:ext uri="{FF2B5EF4-FFF2-40B4-BE49-F238E27FC236}">
                  <a16:creationId xmlns:a16="http://schemas.microsoft.com/office/drawing/2014/main" id="{E48FEBCF-4829-D633-6F8B-9C01704CF05D}"/>
                </a:ext>
              </a:extLst>
            </p:cNvPr>
            <p:cNvSpPr/>
            <p:nvPr/>
          </p:nvSpPr>
          <p:spPr>
            <a:xfrm>
              <a:off x="2829731" y="4443917"/>
              <a:ext cx="70116" cy="52706"/>
            </a:xfrm>
            <a:custGeom>
              <a:avLst/>
              <a:gdLst/>
              <a:ahLst/>
              <a:cxnLst/>
              <a:rect l="l" t="t" r="r" b="b"/>
              <a:pathLst>
                <a:path w="2203" h="1656" extrusionOk="0">
                  <a:moveTo>
                    <a:pt x="1096" y="310"/>
                  </a:moveTo>
                  <a:cubicBezTo>
                    <a:pt x="1381" y="310"/>
                    <a:pt x="1631" y="441"/>
                    <a:pt x="1786" y="667"/>
                  </a:cubicBezTo>
                  <a:lnTo>
                    <a:pt x="417" y="667"/>
                  </a:lnTo>
                  <a:cubicBezTo>
                    <a:pt x="560" y="441"/>
                    <a:pt x="810" y="310"/>
                    <a:pt x="1096" y="310"/>
                  </a:cubicBezTo>
                  <a:close/>
                  <a:moveTo>
                    <a:pt x="1786" y="976"/>
                  </a:moveTo>
                  <a:cubicBezTo>
                    <a:pt x="1631" y="1203"/>
                    <a:pt x="1381" y="1334"/>
                    <a:pt x="1096" y="1334"/>
                  </a:cubicBezTo>
                  <a:cubicBezTo>
                    <a:pt x="810" y="1334"/>
                    <a:pt x="560" y="1203"/>
                    <a:pt x="417" y="976"/>
                  </a:cubicBezTo>
                  <a:close/>
                  <a:moveTo>
                    <a:pt x="1096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096" y="1655"/>
                  </a:cubicBezTo>
                  <a:cubicBezTo>
                    <a:pt x="1584" y="1655"/>
                    <a:pt x="2024" y="1334"/>
                    <a:pt x="2179" y="881"/>
                  </a:cubicBezTo>
                  <a:cubicBezTo>
                    <a:pt x="2203" y="846"/>
                    <a:pt x="2203" y="822"/>
                    <a:pt x="2179" y="774"/>
                  </a:cubicBezTo>
                  <a:cubicBezTo>
                    <a:pt x="2024" y="310"/>
                    <a:pt x="1584" y="0"/>
                    <a:pt x="1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8A12EE43-4456-3577-01C3-1D9E63F073FF}"/>
              </a:ext>
            </a:extLst>
          </p:cNvPr>
          <p:cNvSpPr txBox="1">
            <a:spLocks/>
          </p:cNvSpPr>
          <p:nvPr/>
        </p:nvSpPr>
        <p:spPr>
          <a:xfrm>
            <a:off x="838435" y="2745491"/>
            <a:ext cx="14185119" cy="5018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098D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F2B81"/>
              </a:buClr>
            </a:pPr>
            <a:r>
              <a:rPr lang="es-CO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nuevas infraestructuras, renovaciones y ampliaciones, estamos estructurando proyectos para:</a:t>
            </a:r>
          </a:p>
          <a:p>
            <a:pPr marL="380990" indent="-380990">
              <a:buClr>
                <a:srgbClr val="EF2B81"/>
              </a:buClr>
              <a:buFont typeface="Arial" panose="020B0604020202020204" pitchFamily="34" charset="0"/>
              <a:buChar char="•"/>
            </a:pPr>
            <a:endParaRPr lang="es-CO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Clr>
                <a:srgbClr val="EF2B81"/>
              </a:buClr>
              <a:buFont typeface="Arial" panose="020B0604020202020204" pitchFamily="34" charset="0"/>
              <a:buChar char="•"/>
            </a:pPr>
            <a:r>
              <a:rPr lang="es-CO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CO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parques</a:t>
            </a:r>
          </a:p>
          <a:p>
            <a:pPr marL="380990" indent="-380990">
              <a:buClr>
                <a:srgbClr val="EF2B81"/>
              </a:buClr>
              <a:buFont typeface="Arial" panose="020B0604020202020204" pitchFamily="34" charset="0"/>
              <a:buChar char="•"/>
            </a:pPr>
            <a:r>
              <a:rPr lang="es-CO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s-CO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sedes para Salud y Cuidado</a:t>
            </a:r>
          </a:p>
          <a:p>
            <a:pPr marL="380990" indent="-380990">
              <a:buClr>
                <a:srgbClr val="EF2B81"/>
              </a:buClr>
              <a:buFont typeface="Arial" panose="020B0604020202020204" pitchFamily="34" charset="0"/>
              <a:buChar char="•"/>
            </a:pPr>
            <a:r>
              <a:rPr lang="es-CO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s-CO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sedes de diferentes formatos, tamaños y niveles de intervención</a:t>
            </a:r>
          </a:p>
          <a:p>
            <a:pPr marL="380990" indent="-380990">
              <a:buClr>
                <a:srgbClr val="EF2B81"/>
              </a:buClr>
              <a:buFont typeface="Arial" panose="020B0604020202020204" pitchFamily="34" charset="0"/>
              <a:buChar char="•"/>
            </a:pPr>
            <a:r>
              <a:rPr lang="es-CO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Renovación de espacios de preescolares</a:t>
            </a:r>
          </a:p>
          <a:p>
            <a:pPr>
              <a:buClr>
                <a:srgbClr val="EF2B81"/>
              </a:buClr>
            </a:pPr>
            <a:endParaRPr lang="es-CO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F2B81"/>
              </a:buClr>
            </a:pPr>
            <a:r>
              <a:rPr lang="es-CO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Tanto en el Área Metropolitana como en las regiones de Antioquia</a:t>
            </a:r>
          </a:p>
          <a:p>
            <a:pPr>
              <a:buClr>
                <a:srgbClr val="EF2B81"/>
              </a:buClr>
            </a:pPr>
            <a:endParaRPr lang="es-CO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s-CO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5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09FF70-F4A2-650F-BAA0-467985C5B61D}"/>
              </a:ext>
            </a:extLst>
          </p:cNvPr>
          <p:cNvSpPr/>
          <p:nvPr/>
        </p:nvSpPr>
        <p:spPr>
          <a:xfrm>
            <a:off x="279400" y="8305800"/>
            <a:ext cx="15849600" cy="800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>
                <a:solidFill>
                  <a:schemeClr val="tx1"/>
                </a:solidFill>
              </a:rPr>
              <a:t>La Tecnología ya no es una herramienta de soporte. Es el tejido que conecta a la organización con el propósito de nuestros usuarios</a:t>
            </a:r>
            <a:endParaRPr lang="es-CO" sz="22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B89AB-9B89-BBFD-7210-EB195A211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9616FF1-ED89-7646-6082-2164A43C42DB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342766A-8537-6C19-FF82-43760EED21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487" y="628652"/>
            <a:ext cx="13911181" cy="995209"/>
          </a:xfrm>
        </p:spPr>
        <p:txBody>
          <a:bodyPr/>
          <a:lstStyle/>
          <a:p>
            <a:r>
              <a:rPr lang="es-CO" sz="5867">
                <a:solidFill>
                  <a:srgbClr val="003366"/>
                </a:solidFill>
              </a:rPr>
              <a:t>Que esperamos de nuestros aliados?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8AE71A21-F9B2-DB63-5CBD-00C96AB14698}"/>
              </a:ext>
            </a:extLst>
          </p:cNvPr>
          <p:cNvSpPr txBox="1">
            <a:spLocks/>
          </p:cNvSpPr>
          <p:nvPr/>
        </p:nvSpPr>
        <p:spPr>
          <a:xfrm>
            <a:off x="1035440" y="2218646"/>
            <a:ext cx="14185119" cy="5018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098D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F2B81"/>
              </a:buClr>
            </a:pPr>
            <a:r>
              <a:rPr lang="es-CO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🤝 Relación colaborativa y transparente</a:t>
            </a:r>
          </a:p>
          <a:p>
            <a:pPr>
              <a:buClr>
                <a:srgbClr val="EF2B81"/>
              </a:buClr>
            </a:pPr>
            <a:endParaRPr lang="es-CO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F2B81"/>
              </a:buClr>
            </a:pPr>
            <a:r>
              <a:rPr lang="es-CO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🎯 Propuestas claras y alineadas al contexto</a:t>
            </a:r>
          </a:p>
          <a:p>
            <a:pPr>
              <a:buClr>
                <a:srgbClr val="EF2B81"/>
              </a:buClr>
            </a:pPr>
            <a:endParaRPr lang="es-CO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F2B81"/>
              </a:buClr>
            </a:pPr>
            <a:r>
              <a:rPr lang="es-CO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💡 Propuestas alternativas dentro del alcance</a:t>
            </a:r>
          </a:p>
          <a:p>
            <a:pPr>
              <a:buClr>
                <a:srgbClr val="EF2B81"/>
              </a:buClr>
            </a:pPr>
            <a:endParaRPr lang="es-CO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F2B81"/>
              </a:buClr>
            </a:pPr>
            <a:r>
              <a:rPr lang="es-CO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🔄 Construcción conjunta a largo plazo</a:t>
            </a:r>
          </a:p>
          <a:p>
            <a:pPr>
              <a:buClr>
                <a:srgbClr val="EF2B81"/>
              </a:buClr>
            </a:pPr>
            <a:endParaRPr lang="es-CO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F2B81"/>
              </a:buClr>
            </a:pPr>
            <a:r>
              <a:rPr lang="es-CO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🧩 Suplos como canal oficial</a:t>
            </a:r>
            <a:endParaRPr lang="es-CO" sz="4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0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186C32B-2B38-9331-71C9-EC4BFFA14C71}"/>
              </a:ext>
            </a:extLst>
          </p:cNvPr>
          <p:cNvSpPr/>
          <p:nvPr/>
        </p:nvSpPr>
        <p:spPr>
          <a:xfrm>
            <a:off x="-25400" y="-19833"/>
            <a:ext cx="16256000" cy="91440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3D37C7-C0B0-E0E8-1E3C-529211315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487" y="304800"/>
            <a:ext cx="7972054" cy="995209"/>
          </a:xfrm>
        </p:spPr>
        <p:txBody>
          <a:bodyPr/>
          <a:lstStyle/>
          <a:p>
            <a:r>
              <a:rPr lang="es-CO" sz="5867">
                <a:solidFill>
                  <a:srgbClr val="003366"/>
                </a:solidFill>
              </a:rPr>
              <a:t>Canales de Contacto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F6D3D8-3F7B-9830-3326-6D6CE86176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800" y="1604809"/>
            <a:ext cx="8100164" cy="7081990"/>
          </a:xfrm>
        </p:spPr>
        <p:txBody>
          <a:bodyPr>
            <a:normAutofit/>
          </a:bodyPr>
          <a:lstStyle/>
          <a:p>
            <a:pPr marL="0" indent="0" algn="ctr"/>
            <a:endParaRPr lang="es-CO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/>
              <a:t>www. comfama.com.co/proveedores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667">
              <a:hlinkClick r:id="rId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67">
                <a:hlinkClick r:id="rId2"/>
              </a:rPr>
              <a:t>gestionproveedorescomfama@comfama.com.co</a:t>
            </a:r>
            <a:endParaRPr lang="es-CO" sz="2667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b="1"/>
              <a:t>Comunidad de proveedores en WhatsApp</a:t>
            </a:r>
          </a:p>
          <a:p>
            <a:pPr marL="0" indent="0" algn="ctr"/>
            <a:endParaRPr lang="es-CO" sz="3200" b="1"/>
          </a:p>
          <a:p>
            <a:pPr marL="0" indent="0" algn="ctr"/>
            <a:endParaRPr lang="es-CO" sz="3200" b="1"/>
          </a:p>
          <a:p>
            <a:pPr marL="0" indent="0" algn="ctr"/>
            <a:r>
              <a:rPr lang="es-CO" sz="3200" b="1"/>
              <a:t>Línea de Transparencia</a:t>
            </a:r>
          </a:p>
          <a:p>
            <a:pPr marL="0" indent="0" algn="ctr"/>
            <a:r>
              <a:rPr lang="es-CO" sz="3200"/>
              <a:t>01 8000 423514</a:t>
            </a:r>
          </a:p>
          <a:p>
            <a:pPr marL="0" indent="0" algn="ctr"/>
            <a:r>
              <a:rPr lang="es-CO" sz="3200"/>
              <a:t>comfama@lineatransparencia.com</a:t>
            </a:r>
            <a:endParaRPr lang="es-CO" sz="8000" b="1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471C414F-5084-9A51-BA68-5E47F4C07A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8" r="13888"/>
          <a:stretch>
            <a:fillRect/>
          </a:stretch>
        </p:blipFill>
        <p:spPr>
          <a:xfrm>
            <a:off x="9132582" y="417535"/>
            <a:ext cx="6715733" cy="8269264"/>
          </a:xfrm>
          <a:prstGeom prst="roundRect">
            <a:avLst>
              <a:gd name="adj" fmla="val 5636"/>
            </a:avLst>
          </a:prstGeom>
          <a:solidFill>
            <a:srgbClr val="087A61"/>
          </a:solidFill>
        </p:spPr>
      </p:pic>
    </p:spTree>
    <p:extLst>
      <p:ext uri="{BB962C8B-B14F-4D97-AF65-F5344CB8AC3E}">
        <p14:creationId xmlns:p14="http://schemas.microsoft.com/office/powerpoint/2010/main" val="88738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1D6B2C9-2706-1A17-A62B-EB50998B2C33}"/>
              </a:ext>
            </a:extLst>
          </p:cNvPr>
          <p:cNvSpPr/>
          <p:nvPr/>
        </p:nvSpPr>
        <p:spPr>
          <a:xfrm>
            <a:off x="584200" y="2667000"/>
            <a:ext cx="14859000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>
                <a:solidFill>
                  <a:schemeClr val="tx1"/>
                </a:solidFill>
              </a:rPr>
              <a:t>LA IA ES UNA TRANSFORMACION. NO UNA INSTALACION</a:t>
            </a:r>
            <a:endParaRPr lang="es-CO" sz="2800" b="1">
              <a:solidFill>
                <a:schemeClr val="tx1"/>
              </a:solidFill>
            </a:endParaRPr>
          </a:p>
        </p:txBody>
      </p:sp>
      <p:pic>
        <p:nvPicPr>
          <p:cNvPr id="5" name="Imagen 4" descr="The image depicts a message urging the adoption of artificial intelligence, emphasizing the readiness of algorithms, and encouraging the courage to manage data, reorganize processes, and guide people through change.&#10;&#10;El contenido generado por IA puede ser incorrecto.">
            <a:extLst>
              <a:ext uri="{FF2B5EF4-FFF2-40B4-BE49-F238E27FC236}">
                <a16:creationId xmlns:a16="http://schemas.microsoft.com/office/drawing/2014/main" id="{3354AF7B-2769-ED7D-15B8-95FDF431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910" y="7086600"/>
            <a:ext cx="9761580" cy="15938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62000-CBC2-9F1B-C10A-43443060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C9E00A-DD9B-8EAD-DC2F-BD85358B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0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08C6-2D15-22D1-DF04-7C38822A7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19CBDB3-C12E-7A66-23CD-357CF5A6608A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3C63B551-4817-545A-26F6-A025AD4183A3}"/>
              </a:ext>
            </a:extLst>
          </p:cNvPr>
          <p:cNvSpPr txBox="1">
            <a:spLocks/>
          </p:cNvSpPr>
          <p:nvPr/>
        </p:nvSpPr>
        <p:spPr>
          <a:xfrm>
            <a:off x="2850958" y="1805245"/>
            <a:ext cx="10554085" cy="4702235"/>
          </a:xfrm>
          <a:prstGeom prst="roundRect">
            <a:avLst>
              <a:gd name="adj" fmla="val 5636"/>
            </a:avLst>
          </a:prstGeom>
          <a:solidFill>
            <a:srgbClr val="000066"/>
          </a:solidFill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0666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actuales y expectativas</a:t>
            </a:r>
          </a:p>
        </p:txBody>
      </p:sp>
    </p:spTree>
    <p:extLst>
      <p:ext uri="{BB962C8B-B14F-4D97-AF65-F5344CB8AC3E}">
        <p14:creationId xmlns:p14="http://schemas.microsoft.com/office/powerpoint/2010/main" val="1744656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7f0e40-d671-44eb-8bb9-b9199ad217f7" xsi:nil="true"/>
    <_Flow_SignoffStatus xmlns="0bf6d6be-191e-4c87-aabe-12af0bc29cf5" xsi:nil="true"/>
    <lcf76f155ced4ddcb4097134ff3c332f xmlns="0bf6d6be-191e-4c87-aabe-12af0bc29cf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939F0CF9D544D479729452A831CA670" ma:contentTypeVersion="21" ma:contentTypeDescription="Crear nuevo documento." ma:contentTypeScope="" ma:versionID="875dcda186d5a840cfc28712f8eaa9bb">
  <xsd:schema xmlns:xsd="http://www.w3.org/2001/XMLSchema" xmlns:xs="http://www.w3.org/2001/XMLSchema" xmlns:p="http://schemas.microsoft.com/office/2006/metadata/properties" xmlns:ns2="0bf6d6be-191e-4c87-aabe-12af0bc29cf5" xmlns:ns3="117f0e40-d671-44eb-8bb9-b9199ad217f7" targetNamespace="http://schemas.microsoft.com/office/2006/metadata/properties" ma:root="true" ma:fieldsID="635dada70a571aca495e9d5041cbc961" ns2:_="" ns3:_="">
    <xsd:import namespace="0bf6d6be-191e-4c87-aabe-12af0bc29cf5"/>
    <xsd:import namespace="117f0e40-d671-44eb-8bb9-b9199ad217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6d6be-191e-4c87-aabe-12af0bc29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642862e3-b75e-45bf-a88f-11fcfbff6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6" nillable="true" ma:displayName="Estado de aprobación" ma:internalName="Estado_x0020_de_x0020_aprobaci_x00f3_n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f0e40-d671-44eb-8bb9-b9199ad217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9f7981-25be-47d3-a279-6ed82489a9e4}" ma:internalName="TaxCatchAll" ma:showField="CatchAllData" ma:web="117f0e40-d671-44eb-8bb9-b9199ad217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6971D4-422F-457B-B2A4-09582B422E45}">
  <ds:schemaRefs>
    <ds:schemaRef ds:uri="0bf6d6be-191e-4c87-aabe-12af0bc29cf5"/>
    <ds:schemaRef ds:uri="117f0e40-d671-44eb-8bb9-b9199ad217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AFF950-C5B8-4905-8400-F4C8A550E5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63BA72-D698-400E-9265-7ED463122F2E}">
  <ds:schemaRefs>
    <ds:schemaRef ds:uri="0bf6d6be-191e-4c87-aabe-12af0bc29cf5"/>
    <ds:schemaRef ds:uri="117f0e40-d671-44eb-8bb9-b9199ad217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Personalizado</PresentationFormat>
  <Slides>17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Carolina Alvarez Botero</dc:creator>
  <cp:revision>2</cp:revision>
  <dcterms:created xsi:type="dcterms:W3CDTF">2006-08-16T00:00:00Z</dcterms:created>
  <dcterms:modified xsi:type="dcterms:W3CDTF">2026-04-16T22:52:54Z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0x0101006939F0CF9D544D479729452A831CA670</vt:lpwstr>
  </property>
  <property fmtid="{D5CDD505-2E9C-101B-9397-08002B2CF9AE}" pid="3" name="MediaServiceImageTags">
    <vt:lpwstr/>
  </property>
</Properties>
</file>